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2"/>
  </p:notesMasterIdLst>
  <p:sldIdLst>
    <p:sldId id="298" r:id="rId5"/>
    <p:sldId id="257" r:id="rId6"/>
    <p:sldId id="266" r:id="rId7"/>
    <p:sldId id="339" r:id="rId8"/>
    <p:sldId id="268" r:id="rId9"/>
    <p:sldId id="299" r:id="rId10"/>
    <p:sldId id="256" r:id="rId11"/>
    <p:sldId id="281" r:id="rId12"/>
    <p:sldId id="284" r:id="rId13"/>
    <p:sldId id="286" r:id="rId14"/>
    <p:sldId id="282" r:id="rId15"/>
    <p:sldId id="288" r:id="rId16"/>
    <p:sldId id="289" r:id="rId17"/>
    <p:sldId id="317" r:id="rId18"/>
    <p:sldId id="318" r:id="rId19"/>
    <p:sldId id="313" r:id="rId20"/>
    <p:sldId id="311" r:id="rId21"/>
    <p:sldId id="275" r:id="rId22"/>
    <p:sldId id="294" r:id="rId23"/>
    <p:sldId id="319" r:id="rId24"/>
    <p:sldId id="340" r:id="rId25"/>
    <p:sldId id="260" r:id="rId26"/>
    <p:sldId id="258" r:id="rId27"/>
    <p:sldId id="341" r:id="rId28"/>
    <p:sldId id="344" r:id="rId29"/>
    <p:sldId id="343" r:id="rId30"/>
    <p:sldId id="324" r:id="rId31"/>
    <p:sldId id="356" r:id="rId32"/>
    <p:sldId id="308" r:id="rId33"/>
    <p:sldId id="267" r:id="rId34"/>
    <p:sldId id="272" r:id="rId35"/>
    <p:sldId id="330" r:id="rId36"/>
    <p:sldId id="332" r:id="rId37"/>
    <p:sldId id="328" r:id="rId38"/>
    <p:sldId id="327" r:id="rId39"/>
    <p:sldId id="322" r:id="rId40"/>
    <p:sldId id="333" r:id="rId41"/>
    <p:sldId id="336" r:id="rId42"/>
    <p:sldId id="263" r:id="rId43"/>
    <p:sldId id="337" r:id="rId44"/>
    <p:sldId id="351" r:id="rId45"/>
    <p:sldId id="352" r:id="rId46"/>
    <p:sldId id="353" r:id="rId47"/>
    <p:sldId id="354" r:id="rId48"/>
    <p:sldId id="355" r:id="rId49"/>
    <p:sldId id="357" r:id="rId50"/>
    <p:sldId id="349" r:id="rId51"/>
  </p:sldIdLst>
  <p:sldSz cx="24387175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8548C45-A0C2-278F-5980-8E6E93496E08}" name="Paula Hunter" initials="PH" userId="S::phunter@mojaloop.io::53b709a9-4889-4639-bd61-5df0329716ce" providerId="AD"/>
  <p188:author id="{0477A3D2-5C8E-5535-A797-C48B28DAF637}" name="Andy Widmann" initials="AW" userId="S::awidmann@mojaloop.io::5e39954c-3af2-4eab-9fb4-0587e3e5b2a4" providerId="AD"/>
  <p188:author id="{96CACFE6-B4BA-9582-3BC5-406E25A1BAE7}" name="Guest User" initials="GU" userId="S::urn:spo:anon#3edf0492938c00a58753179459c3b84a7b975deb6a5b02cb52a0d14b31a8f66b::" providerId="AD"/>
  <p188:author id="{CE64D2F9-6378-F065-0336-19F0FCE096FC}" name=" " initials="" userId="S::shaley@mojaloop.io::b4ff1043-89ce-422b-b9bd-e900cbf15df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C6D4"/>
    <a:srgbClr val="D7E8F4"/>
    <a:srgbClr val="FE9A01"/>
    <a:srgbClr val="005A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7"/>
    <p:restoredTop sz="94626"/>
  </p:normalViewPr>
  <p:slideViewPr>
    <p:cSldViewPr snapToGrid="0">
      <p:cViewPr varScale="1">
        <p:scale>
          <a:sx n="52" d="100"/>
          <a:sy n="52" d="100"/>
        </p:scale>
        <p:origin x="280" y="5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8/10/relationships/authors" Target="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C7158-3EDA-D449-8D0F-DA0A67645948}" type="datetimeFigureOut">
              <a:rPr lang="en-US" smtClean="0"/>
              <a:t>10/31/23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28C9E-AFDC-3345-9ED4-F0F60104F2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97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5a0e96581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5a0e96581a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g25a0e96581a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6de9ed5092_9_9:notes"/>
          <p:cNvSpPr txBox="1">
            <a:spLocks noGrp="1"/>
          </p:cNvSpPr>
          <p:nvPr>
            <p:ph type="body" idx="1"/>
          </p:nvPr>
        </p:nvSpPr>
        <p:spPr>
          <a:xfrm>
            <a:off x="685790" y="4343387"/>
            <a:ext cx="5486387" cy="4114796"/>
          </a:xfrm>
          <a:prstGeom prst="rect">
            <a:avLst/>
          </a:prstGeom>
        </p:spPr>
        <p:txBody>
          <a:bodyPr spcFirstLastPara="1" wrap="square" lIns="65150" tIns="65150" rIns="65150" bIns="65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26de9ed5092_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5e8d89066_1_266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255e8d89066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392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55bc87333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55bc87333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89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55bc87333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55bc87333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454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55b99d79a8_2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255b99d79a8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075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6cf20dd413aeb215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g6cf20dd413aeb21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9" name="Google Shape;10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49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38f9ef1b0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38f9ef1b0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2538f9ef1b0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53792afa2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53792afa28_0_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53792afa28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a0e96581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a0e96581a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25a0e96581a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9bad93219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139bad93219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8" name="Google Shape;668;g139bad93219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6478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0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1" name="Google Shape;74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885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4815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8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0" name="Google Shape;68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9839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6de9ed5092_9_0:notes"/>
          <p:cNvSpPr txBox="1">
            <a:spLocks noGrp="1"/>
          </p:cNvSpPr>
          <p:nvPr>
            <p:ph type="body" idx="1"/>
          </p:nvPr>
        </p:nvSpPr>
        <p:spPr>
          <a:xfrm>
            <a:off x="685790" y="4343387"/>
            <a:ext cx="5486387" cy="4114796"/>
          </a:xfrm>
          <a:prstGeom prst="rect">
            <a:avLst/>
          </a:prstGeom>
        </p:spPr>
        <p:txBody>
          <a:bodyPr spcFirstLastPara="1" wrap="square" lIns="65150" tIns="65150" rIns="65150" bIns="65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g26de9ed509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97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C1ED45-D031-B94A-BAB1-482F24228794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531EC2-BD07-9544-89FF-31AE4C23EC5E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2B1EF47-5F45-A042-A683-AA31B481CD13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CE7C0DB-9E0D-0A4E-938B-2E797BB200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8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861219" y="3595738"/>
            <a:ext cx="25129908" cy="8531688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</p:spPr>
        <p:txBody>
          <a:bodyPr anchor="b"/>
          <a:lstStyle>
            <a:lvl1pPr algn="l">
              <a:defRPr sz="1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4344253" cy="2310326"/>
          </a:xfrm>
        </p:spPr>
        <p:txBody>
          <a:bodyPr/>
          <a:lstStyle>
            <a:lvl1pPr marL="0" indent="0" algn="l">
              <a:buNone/>
              <a:defRPr sz="4800">
                <a:solidFill>
                  <a:schemeClr val="bg1"/>
                </a:solidFill>
              </a:defRPr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14216243" y="1588574"/>
            <a:ext cx="4769554" cy="4769554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21721648" y="5453742"/>
            <a:ext cx="3608615" cy="3608615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8985797" y="7486550"/>
            <a:ext cx="4890508" cy="489050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59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727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A17F6CA-D215-6B3D-EE38-904E9990E0E6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E6A56C-C88E-BA20-B9FC-0CFA8A399171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9" name="Picture 8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7129B5D9-526C-072E-CB9B-D3CFD22F35A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619" y="3212123"/>
            <a:ext cx="21033938" cy="91418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8458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D4C1760-DDF8-4A5A-16F9-2E0F6D0B02D0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16873E-4BAD-DFD7-EDAD-3EC6C9CEA0DB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3" name="Picture 12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866290F8-D0FC-7CCB-FA67-8CE8ACA19ED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61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6008" y="3651250"/>
            <a:ext cx="10364549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B5E1CCF-F416-2440-906B-96A2A7952F4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60FBD4-AA71-8F3E-8899-EF2ADE376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622457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6D6B7B7-EEE5-3DD9-D7D0-1D02A2C7D371}"/>
              </a:ext>
            </a:extLst>
          </p:cNvPr>
          <p:cNvGrpSpPr/>
          <p:nvPr userDrawn="1"/>
        </p:nvGrpSpPr>
        <p:grpSpPr>
          <a:xfrm>
            <a:off x="0" y="0"/>
            <a:ext cx="24387175" cy="8061158"/>
            <a:chOff x="0" y="0"/>
            <a:chExt cx="24387175" cy="80611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D34895-7752-F268-ACBF-085A08D47F25}"/>
                </a:ext>
              </a:extLst>
            </p:cNvPr>
            <p:cNvSpPr/>
            <p:nvPr userDrawn="1"/>
          </p:nvSpPr>
          <p:spPr>
            <a:xfrm>
              <a:off x="0" y="0"/>
              <a:ext cx="24387175" cy="3823856"/>
            </a:xfrm>
            <a:prstGeom prst="rect">
              <a:avLst/>
            </a:prstGeom>
            <a:gradFill>
              <a:gsLst>
                <a:gs pos="2200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RO"/>
            </a:p>
          </p:txBody>
        </p:sp>
        <p:pic>
          <p:nvPicPr>
            <p:cNvPr id="11" name="Picture 10" descr="A black and white image of a planet&#10;&#10;Description automatically generated with low confidence">
              <a:extLst>
                <a:ext uri="{FF2B5EF4-FFF2-40B4-BE49-F238E27FC236}">
                  <a16:creationId xmlns:a16="http://schemas.microsoft.com/office/drawing/2014/main" id="{4793CEC1-5D29-3CD5-E0CA-EBF3330BC2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47000"/>
            </a:blip>
            <a:srcRect l="3837" t="15204" r="8819"/>
            <a:stretch/>
          </p:blipFill>
          <p:spPr>
            <a:xfrm>
              <a:off x="0" y="0"/>
              <a:ext cx="24387175" cy="8061158"/>
            </a:xfrm>
            <a:prstGeom prst="rect">
              <a:avLst/>
            </a:prstGeom>
          </p:spPr>
        </p:pic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FFC5743-7400-D642-9870-E0DE7D4E9D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3FC9E22-84DF-A61E-3CE8-4FD6B5F3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9" y="182775"/>
            <a:ext cx="21033938" cy="2651126"/>
          </a:xfrm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544174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D33483-5DC1-4919-B94C-777794C8A7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779818-F140-9546-B82F-B1DC522CC4CB}"/>
              </a:ext>
            </a:extLst>
          </p:cNvPr>
          <p:cNvSpPr/>
          <p:nvPr userDrawn="1"/>
        </p:nvSpPr>
        <p:spPr>
          <a:xfrm>
            <a:off x="0" y="564204"/>
            <a:ext cx="24387175" cy="5466945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44CB57B-FDB9-DD49-A397-36CE873A547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023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CD72061-B2C2-AC4B-B221-A92BDD95E9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835854"/>
            <a:ext cx="6148471" cy="195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400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1FDB6C-806C-4135-BCBC-52AC466F48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917" y="3419477"/>
            <a:ext cx="21033938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917" y="9178927"/>
            <a:ext cx="21033938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991DA25-90B4-A443-A658-5D5A83696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96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32CFA138-28A4-D644-AF2B-9444858492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86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de9ed5092_4_12"/>
          <p:cNvSpPr txBox="1">
            <a:spLocks noGrp="1"/>
          </p:cNvSpPr>
          <p:nvPr>
            <p:ph type="title"/>
          </p:nvPr>
        </p:nvSpPr>
        <p:spPr>
          <a:xfrm>
            <a:off x="5174017" y="467843"/>
            <a:ext cx="105053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4000" b="1" i="0">
                <a:solidFill>
                  <a:srgbClr val="002E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26de9ed5092_4_12"/>
          <p:cNvSpPr txBox="1">
            <a:spLocks noGrp="1"/>
          </p:cNvSpPr>
          <p:nvPr>
            <p:ph type="ftr" idx="11"/>
          </p:nvPr>
        </p:nvSpPr>
        <p:spPr>
          <a:xfrm>
            <a:off x="7090237" y="6135546"/>
            <a:ext cx="66728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26de9ed5092_4_12"/>
          <p:cNvSpPr txBox="1">
            <a:spLocks noGrp="1"/>
          </p:cNvSpPr>
          <p:nvPr>
            <p:ph type="dt" idx="10"/>
          </p:nvPr>
        </p:nvSpPr>
        <p:spPr>
          <a:xfrm>
            <a:off x="1042682" y="6135546"/>
            <a:ext cx="47966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26de9ed5092_4_12"/>
          <p:cNvSpPr txBox="1">
            <a:spLocks noGrp="1"/>
          </p:cNvSpPr>
          <p:nvPr>
            <p:ph type="sldNum" idx="12"/>
          </p:nvPr>
        </p:nvSpPr>
        <p:spPr>
          <a:xfrm>
            <a:off x="15014621" y="6135548"/>
            <a:ext cx="47966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917853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2_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de9ed5092_4_17"/>
          <p:cNvSpPr txBox="1">
            <a:spLocks noGrp="1"/>
          </p:cNvSpPr>
          <p:nvPr>
            <p:ph type="title"/>
          </p:nvPr>
        </p:nvSpPr>
        <p:spPr>
          <a:xfrm>
            <a:off x="5174017" y="467843"/>
            <a:ext cx="1050536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4000" b="1" i="0">
                <a:solidFill>
                  <a:srgbClr val="002E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26de9ed5092_4_17"/>
          <p:cNvSpPr txBox="1">
            <a:spLocks noGrp="1"/>
          </p:cNvSpPr>
          <p:nvPr>
            <p:ph type="body" idx="1"/>
          </p:nvPr>
        </p:nvSpPr>
        <p:spPr>
          <a:xfrm>
            <a:off x="1440638" y="1587279"/>
            <a:ext cx="179727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1219170" lvl="0" indent="-609584" algn="l">
              <a:spcBef>
                <a:spcPts val="0"/>
              </a:spcBef>
              <a:spcAft>
                <a:spcPts val="0"/>
              </a:spcAft>
              <a:buSzPts val="1000"/>
              <a:buNone/>
              <a:defRPr sz="2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438340" lvl="1" indent="-60958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3657508" lvl="2" indent="-60958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4876678" lvl="3" indent="-60958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6095848" lvl="4" indent="-60958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7315018" lvl="5" indent="-60958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8534186" lvl="6" indent="-60958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9753356" lvl="7" indent="-60958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10972526" lvl="8" indent="-60958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26de9ed5092_4_17"/>
          <p:cNvSpPr txBox="1">
            <a:spLocks noGrp="1"/>
          </p:cNvSpPr>
          <p:nvPr>
            <p:ph type="ftr" idx="11"/>
          </p:nvPr>
        </p:nvSpPr>
        <p:spPr>
          <a:xfrm>
            <a:off x="7090237" y="6135546"/>
            <a:ext cx="667286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26de9ed5092_4_17"/>
          <p:cNvSpPr txBox="1">
            <a:spLocks noGrp="1"/>
          </p:cNvSpPr>
          <p:nvPr>
            <p:ph type="dt" idx="10"/>
          </p:nvPr>
        </p:nvSpPr>
        <p:spPr>
          <a:xfrm>
            <a:off x="1042682" y="6135546"/>
            <a:ext cx="479662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26de9ed5092_4_17"/>
          <p:cNvSpPr txBox="1">
            <a:spLocks noGrp="1"/>
          </p:cNvSpPr>
          <p:nvPr>
            <p:ph type="sldNum" idx="12"/>
          </p:nvPr>
        </p:nvSpPr>
        <p:spPr>
          <a:xfrm>
            <a:off x="15014621" y="6135548"/>
            <a:ext cx="47966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160017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userDrawn="1">
  <p:cSld name="2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>
          <a:blip r:embed="rId2"/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7463831" y="730251"/>
            <a:ext cx="1638835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latin typeface="+mj-l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7463831" y="3651250"/>
            <a:ext cx="1638835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+mn-lt"/>
              </a:defRPr>
            </a:lvl1pPr>
            <a:lvl2pPr marL="91440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836507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  <p:pic>
        <p:nvPicPr>
          <p:cNvPr id="32" name="Google Shape;32;p3"/>
          <p:cNvPicPr preferRelativeResize="0"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7328" y="12622427"/>
            <a:ext cx="2862508" cy="9107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162FF5-B00D-D2B0-B3D4-D2C9E11A57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987" y="3651250"/>
            <a:ext cx="6489700" cy="6490800"/>
          </a:xfrm>
          <a:prstGeom prst="ellipse">
            <a:avLst/>
          </a:prstGeom>
          <a:solidFill>
            <a:schemeClr val="bg1"/>
          </a:solidFill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  <p:txBody>
          <a:bodyPr/>
          <a:lstStyle/>
          <a:p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2458197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4BD0E9C-240B-447F-A0DF-53B6E93B4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373" y="6652069"/>
            <a:ext cx="14401875" cy="2651126"/>
          </a:xfrm>
        </p:spPr>
        <p:txBody>
          <a:bodyPr>
            <a:normAutofit/>
          </a:bodyPr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9157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green field&#10;&#10;Description automatically generated">
            <a:extLst>
              <a:ext uri="{FF2B5EF4-FFF2-40B4-BE49-F238E27FC236}">
                <a16:creationId xmlns:a16="http://schemas.microsoft.com/office/drawing/2014/main" id="{8716E9A6-A5FB-0D69-CD26-5A133435BC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9737" r="19474" b="22401"/>
          <a:stretch/>
        </p:blipFill>
        <p:spPr>
          <a:xfrm flipH="1">
            <a:off x="-1" y="-1"/>
            <a:ext cx="24387175" cy="1371600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EEB2FBA-8E6E-9C17-8B49-309F702AAF5E}"/>
              </a:ext>
            </a:extLst>
          </p:cNvPr>
          <p:cNvSpPr/>
          <p:nvPr userDrawn="1"/>
        </p:nvSpPr>
        <p:spPr>
          <a:xfrm>
            <a:off x="8422105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8230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230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69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ckground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53A6BF9B-A3DA-43E2-EC2B-16C6459380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1588" r="16667" b="17947"/>
          <a:stretch/>
        </p:blipFill>
        <p:spPr>
          <a:xfrm>
            <a:off x="3175" y="0"/>
            <a:ext cx="24384000" cy="1371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D46EE2-965E-BA33-48E7-78B3F176BB55}"/>
              </a:ext>
            </a:extLst>
          </p:cNvPr>
          <p:cNvSpPr/>
          <p:nvPr userDrawn="1"/>
        </p:nvSpPr>
        <p:spPr>
          <a:xfrm>
            <a:off x="0" y="0"/>
            <a:ext cx="15965070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055" y="794182"/>
            <a:ext cx="14443145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>
                  <a:outerShdw blurRad="50800" dist="38100" dir="5400000" algn="t" rotWithShape="0">
                    <a:schemeClr val="accent1">
                      <a:lumMod val="75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055" y="4239491"/>
            <a:ext cx="14443145" cy="811443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465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person, table, food&#10;&#10;Description automatically generated">
            <a:extLst>
              <a:ext uri="{FF2B5EF4-FFF2-40B4-BE49-F238E27FC236}">
                <a16:creationId xmlns:a16="http://schemas.microsoft.com/office/drawing/2014/main" id="{D72E1DB5-29CB-87F7-7DA1-2E6CF1DF8D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871" b="7871"/>
          <a:stretch/>
        </p:blipFill>
        <p:spPr>
          <a:xfrm>
            <a:off x="-1" y="-1"/>
            <a:ext cx="24387175" cy="13716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89C7977-4D49-E38C-8C14-68F06DB6FAD2}"/>
              </a:ext>
            </a:extLst>
          </p:cNvPr>
          <p:cNvSpPr/>
          <p:nvPr userDrawn="1"/>
        </p:nvSpPr>
        <p:spPr>
          <a:xfrm>
            <a:off x="-1" y="0"/>
            <a:ext cx="20188989" cy="13716000"/>
          </a:xfrm>
          <a:prstGeom prst="rect">
            <a:avLst/>
          </a:prstGeom>
          <a:gradFill>
            <a:gsLst>
              <a:gs pos="50000">
                <a:schemeClr val="accent1">
                  <a:alpha val="94874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CE94A48-21EC-9043-A425-EFF17FBDBA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6618" y="12622427"/>
            <a:ext cx="2862509" cy="91079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785435D-BC6E-4A94-EBC5-A2E28F42E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190" y="1281580"/>
            <a:ext cx="12137353" cy="2651126"/>
          </a:xfrm>
        </p:spPr>
        <p:txBody>
          <a:bodyPr>
            <a:normAutofit/>
          </a:bodyPr>
          <a:lstStyle>
            <a:lvl1pPr algn="l">
              <a:defRPr sz="7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F2745-0F0B-AD08-4022-2A75F0937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190" y="4310928"/>
            <a:ext cx="12137353" cy="7724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464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005A83"/>
                </a:solidFill>
              </a:defRPr>
            </a:lvl1pPr>
          </a:lstStyle>
          <a:p>
            <a:r>
              <a:rPr lang="en-US"/>
              <a:t>Mojaloop Foundation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05A83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4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675" r:id="rId40"/>
    <p:sldLayoutId id="2147483676" r:id="rId41"/>
    <p:sldLayoutId id="2147483677" r:id="rId42"/>
    <p:sldLayoutId id="2147483678" r:id="rId43"/>
    <p:sldLayoutId id="2147483679" r:id="rId44"/>
    <p:sldLayoutId id="2147483680" r:id="rId45"/>
    <p:sldLayoutId id="2147483681" r:id="rId46"/>
    <p:sldLayoutId id="2147483682" r:id="rId47"/>
    <p:sldLayoutId id="2147483683" r:id="rId48"/>
    <p:sldLayoutId id="2147483684" r:id="rId49"/>
    <p:sldLayoutId id="2147483685" r:id="rId50"/>
    <p:sldLayoutId id="2147483686" r:id="rId51"/>
    <p:sldLayoutId id="2147483687" r:id="rId52"/>
    <p:sldLayoutId id="2147483661" r:id="rId53"/>
    <p:sldLayoutId id="2147483670" r:id="rId54"/>
    <p:sldLayoutId id="2147483662" r:id="rId55"/>
    <p:sldLayoutId id="2147483671" r:id="rId56"/>
    <p:sldLayoutId id="2147483664" r:id="rId57"/>
    <p:sldLayoutId id="2147483666" r:id="rId58"/>
    <p:sldLayoutId id="2147483672" r:id="rId59"/>
    <p:sldLayoutId id="2147483673" r:id="rId60"/>
    <p:sldLayoutId id="2147483674" r:id="rId61"/>
    <p:sldLayoutId id="2147483668" r:id="rId62"/>
    <p:sldLayoutId id="2147483663" r:id="rId63"/>
    <p:sldLayoutId id="2147483669" r:id="rId64"/>
    <p:sldLayoutId id="2147483667" r:id="rId65"/>
    <p:sldLayoutId id="2147483727" r:id="rId66"/>
    <p:sldLayoutId id="2147483728" r:id="rId67"/>
    <p:sldLayoutId id="2147483730" r:id="rId68"/>
    <p:sldLayoutId id="2147483731" r:id="rId69"/>
  </p:sldLayoutIdLst>
  <p:hf hdr="0" dt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10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37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40.png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4.png"/><Relationship Id="rId11" Type="http://schemas.openxmlformats.org/officeDocument/2006/relationships/image" Target="../media/image89.jpg"/><Relationship Id="rId5" Type="http://schemas.openxmlformats.org/officeDocument/2006/relationships/image" Target="../media/image83.jp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40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49.png"/><Relationship Id="rId7" Type="http://schemas.openxmlformats.org/officeDocument/2006/relationships/image" Target="../media/image99.jp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98.jpg"/><Relationship Id="rId11" Type="http://schemas.openxmlformats.org/officeDocument/2006/relationships/image" Target="../media/image102.png"/><Relationship Id="rId5" Type="http://schemas.openxmlformats.org/officeDocument/2006/relationships/image" Target="../media/image97.jpg"/><Relationship Id="rId10" Type="http://schemas.openxmlformats.org/officeDocument/2006/relationships/image" Target="../media/image101.png"/><Relationship Id="rId4" Type="http://schemas.openxmlformats.org/officeDocument/2006/relationships/image" Target="../media/image77.png"/><Relationship Id="rId9" Type="http://schemas.openxmlformats.org/officeDocument/2006/relationships/image" Target="../media/image10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77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alena@sparcsystems.mw" TargetMode="External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6.xml"/><Relationship Id="rId4" Type="http://schemas.openxmlformats.org/officeDocument/2006/relationships/hyperlink" Target="mailto:blessings@sparcsystems.africa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7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7947-5224-474F-9680-0BC59B20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6257616" cy="4519609"/>
          </a:xfrm>
        </p:spPr>
        <p:txBody>
          <a:bodyPr>
            <a:noAutofit/>
          </a:bodyPr>
          <a:lstStyle/>
          <a:p>
            <a:r>
              <a:rPr lang="en-US" sz="8000" dirty="0"/>
              <a:t>Mojaloop Accelerator Program – Zambia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825-7D0A-4B06-A09C-D388B1F22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21238294" cy="266762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Desire </a:t>
            </a:r>
            <a:r>
              <a:rPr lang="en-US" dirty="0" err="1"/>
              <a:t>Kachenje</a:t>
            </a:r>
            <a:r>
              <a:rPr lang="en-US" dirty="0"/>
              <a:t> - Mojaloop Foundation</a:t>
            </a:r>
          </a:p>
          <a:p>
            <a:endParaRPr lang="en-US" dirty="0"/>
          </a:p>
          <a:p>
            <a:r>
              <a:rPr lang="en-US" dirty="0" err="1"/>
              <a:t>Probase</a:t>
            </a:r>
            <a:r>
              <a:rPr lang="en-US" dirty="0"/>
              <a:t>  || Sparc Systems || </a:t>
            </a:r>
            <a:r>
              <a:rPr lang="en-US" dirty="0" err="1"/>
              <a:t>iMoSys</a:t>
            </a:r>
            <a:r>
              <a:rPr lang="en-US" dirty="0"/>
              <a:t> || </a:t>
            </a:r>
            <a:r>
              <a:rPr lang="en-US" dirty="0" err="1"/>
              <a:t>iZayne</a:t>
            </a:r>
            <a:r>
              <a:rPr lang="en-US" dirty="0"/>
              <a:t> </a:t>
            </a:r>
            <a:r>
              <a:rPr lang="en-US" dirty="0" err="1"/>
              <a:t>InovSolutions</a:t>
            </a:r>
            <a:r>
              <a:rPr lang="en-US" dirty="0"/>
              <a:t> || </a:t>
            </a:r>
            <a:r>
              <a:rPr lang="en-US" dirty="0" err="1"/>
              <a:t>Netone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DE8B2-F5B8-10E6-9E6D-E4C4F1E7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</p:spPr>
        <p:txBody>
          <a:bodyPr/>
          <a:lstStyle/>
          <a:p>
            <a:r>
              <a:rPr lang="en-US"/>
              <a:t>Mojaloop Foundation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CD3E-576B-412C-9C7A-56DA1735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87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2"/>
          <p:cNvSpPr txBox="1">
            <a:spLocks noGrp="1"/>
          </p:cNvSpPr>
          <p:nvPr>
            <p:ph type="title"/>
          </p:nvPr>
        </p:nvSpPr>
        <p:spPr>
          <a:xfrm>
            <a:off x="1565642" y="909404"/>
            <a:ext cx="7972006" cy="9817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21200" rIns="0" bIns="0" rtlCol="0" anchor="t" anchorCtr="0">
            <a:spAutoFit/>
          </a:bodyPr>
          <a:lstStyle/>
          <a:p>
            <a:pPr marL="33866">
              <a:lnSpc>
                <a:spcPct val="76900"/>
              </a:lnSpc>
              <a:spcBef>
                <a:spcPts val="0"/>
              </a:spcBef>
              <a:buSzPts val="1400"/>
            </a:pPr>
            <a:r>
              <a:rPr lang="en-GB" sz="6400" dirty="0">
                <a:solidFill>
                  <a:srgbClr val="202B48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GB" sz="6400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endParaRPr sz="6400" dirty="0">
              <a:solidFill>
                <a:srgbClr val="E35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52"/>
          <p:cNvSpPr txBox="1"/>
          <p:nvPr/>
        </p:nvSpPr>
        <p:spPr>
          <a:xfrm>
            <a:off x="1604606" y="4547474"/>
            <a:ext cx="4515558" cy="132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66" rIns="0" bIns="0" anchor="t" anchorCtr="0">
            <a:spAutoFit/>
          </a:bodyPr>
          <a:lstStyle/>
          <a:p>
            <a:pPr marL="33866" algn="ctr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Pensions/ Insurance Contribution (Banked &amp;  unbanked)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52"/>
          <p:cNvSpPr txBox="1"/>
          <p:nvPr/>
        </p:nvSpPr>
        <p:spPr>
          <a:xfrm>
            <a:off x="13036879" y="8382445"/>
            <a:ext cx="4061392" cy="927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e-TAX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3866" algn="ctr">
              <a:spcBef>
                <a:spcPts val="266"/>
              </a:spcBef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Domestic &amp;  Customs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52"/>
          <p:cNvSpPr txBox="1"/>
          <p:nvPr/>
        </p:nvSpPr>
        <p:spPr>
          <a:xfrm>
            <a:off x="13872267" y="4547475"/>
            <a:ext cx="2390616" cy="43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Road Tolling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p52"/>
          <p:cNvSpPr txBox="1"/>
          <p:nvPr/>
        </p:nvSpPr>
        <p:spPr>
          <a:xfrm>
            <a:off x="2123959" y="12165846"/>
            <a:ext cx="3506532" cy="91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66" rIns="0" bIns="0" anchor="t" anchorCtr="0">
            <a:spAutoFit/>
          </a:bodyPr>
          <a:lstStyle/>
          <a:p>
            <a:pPr marL="33866" algn="ctr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Mobile &amp;  E-Wallet/ USSD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p52"/>
          <p:cNvSpPr txBox="1"/>
          <p:nvPr/>
        </p:nvSpPr>
        <p:spPr>
          <a:xfrm>
            <a:off x="1334940" y="8382447"/>
            <a:ext cx="4954294" cy="959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66" rIns="0" bIns="0" anchor="t" anchorCtr="0">
            <a:spAutoFit/>
          </a:bodyPr>
          <a:lstStyle/>
          <a:p>
            <a:pPr marL="33866" algn="ctr">
              <a:buClr>
                <a:srgbClr val="000000"/>
              </a:buClr>
              <a:buSzPts val="1000"/>
            </a:pPr>
            <a:r>
              <a:rPr lang="en-GB" sz="2800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Payments/  Integration/Aggregation </a:t>
            </a:r>
            <a:endParaRPr sz="2800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52"/>
          <p:cNvSpPr txBox="1"/>
          <p:nvPr/>
        </p:nvSpPr>
        <p:spPr>
          <a:xfrm>
            <a:off x="12524882" y="12165846"/>
            <a:ext cx="5085390" cy="91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66" rIns="0" bIns="0" anchor="t" anchorCtr="0">
            <a:spAutoFit/>
          </a:bodyPr>
          <a:lstStyle/>
          <a:p>
            <a:pPr marL="33866" algn="ctr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Funds Transfer  &amp; Cheque  Imaging  clearing System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2"/>
          <p:cNvSpPr txBox="1"/>
          <p:nvPr/>
        </p:nvSpPr>
        <p:spPr>
          <a:xfrm>
            <a:off x="7042455" y="4547476"/>
            <a:ext cx="5530972" cy="139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66" rIns="0" bIns="0" anchor="t" anchorCtr="0">
            <a:spAutoFit/>
          </a:bodyPr>
          <a:lstStyle/>
          <a:p>
            <a:pPr marL="33866" algn="ctr">
              <a:buClr>
                <a:srgbClr val="000000"/>
              </a:buClr>
              <a:buSzPts val="1000"/>
            </a:pPr>
            <a:r>
              <a:rPr lang="en-GB" sz="2800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Cooperatives Development Management &amp; Disbursement/ CDF</a:t>
            </a:r>
            <a:endParaRPr sz="2800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3" name="Google Shape;803;p52"/>
          <p:cNvGrpSpPr/>
          <p:nvPr/>
        </p:nvGrpSpPr>
        <p:grpSpPr>
          <a:xfrm>
            <a:off x="8633310" y="2386621"/>
            <a:ext cx="1998214" cy="1910550"/>
            <a:chOff x="3030247" y="1039936"/>
            <a:chExt cx="749330" cy="595472"/>
          </a:xfrm>
        </p:grpSpPr>
        <p:sp>
          <p:nvSpPr>
            <p:cNvPr id="804" name="Google Shape;804;p52"/>
            <p:cNvSpPr/>
            <p:nvPr/>
          </p:nvSpPr>
          <p:spPr>
            <a:xfrm>
              <a:off x="3160175" y="1143194"/>
              <a:ext cx="489780" cy="389215"/>
            </a:xfrm>
            <a:custGeom>
              <a:avLst/>
              <a:gdLst/>
              <a:ahLst/>
              <a:cxnLst/>
              <a:rect l="l" t="t" r="r" b="b"/>
              <a:pathLst>
                <a:path w="572770" h="572769" extrusionOk="0">
                  <a:moveTo>
                    <a:pt x="286105" y="0"/>
                  </a:move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3744" y="332514"/>
                  </a:lnTo>
                  <a:lnTo>
                    <a:pt x="14585" y="376539"/>
                  </a:lnTo>
                  <a:lnTo>
                    <a:pt x="31934" y="417591"/>
                  </a:lnTo>
                  <a:lnTo>
                    <a:pt x="55201" y="455081"/>
                  </a:lnTo>
                  <a:lnTo>
                    <a:pt x="83797" y="488419"/>
                  </a:lnTo>
                  <a:lnTo>
                    <a:pt x="117134" y="517018"/>
                  </a:lnTo>
                  <a:lnTo>
                    <a:pt x="154622" y="540286"/>
                  </a:lnTo>
                  <a:lnTo>
                    <a:pt x="195673" y="557636"/>
                  </a:lnTo>
                  <a:lnTo>
                    <a:pt x="239697" y="568478"/>
                  </a:lnTo>
                  <a:lnTo>
                    <a:pt x="286105" y="572223"/>
                  </a:lnTo>
                  <a:lnTo>
                    <a:pt x="332517" y="568478"/>
                  </a:lnTo>
                  <a:lnTo>
                    <a:pt x="376543" y="557636"/>
                  </a:lnTo>
                  <a:lnTo>
                    <a:pt x="417596" y="540286"/>
                  </a:lnTo>
                  <a:lnTo>
                    <a:pt x="455086" y="517018"/>
                  </a:lnTo>
                  <a:lnTo>
                    <a:pt x="488424" y="488419"/>
                  </a:lnTo>
                  <a:lnTo>
                    <a:pt x="517021" y="455081"/>
                  </a:lnTo>
                  <a:lnTo>
                    <a:pt x="540289" y="417591"/>
                  </a:lnTo>
                  <a:lnTo>
                    <a:pt x="557638" y="376539"/>
                  </a:lnTo>
                  <a:lnTo>
                    <a:pt x="568479" y="332514"/>
                  </a:lnTo>
                  <a:lnTo>
                    <a:pt x="572223" y="286105"/>
                  </a:lnTo>
                  <a:lnTo>
                    <a:pt x="568479" y="239697"/>
                  </a:lnTo>
                  <a:lnTo>
                    <a:pt x="557638" y="195673"/>
                  </a:lnTo>
                  <a:lnTo>
                    <a:pt x="540289" y="154622"/>
                  </a:lnTo>
                  <a:lnTo>
                    <a:pt x="517021" y="117134"/>
                  </a:lnTo>
                  <a:lnTo>
                    <a:pt x="488424" y="83797"/>
                  </a:lnTo>
                  <a:lnTo>
                    <a:pt x="455086" y="55201"/>
                  </a:lnTo>
                  <a:lnTo>
                    <a:pt x="417596" y="31934"/>
                  </a:lnTo>
                  <a:lnTo>
                    <a:pt x="376543" y="14585"/>
                  </a:lnTo>
                  <a:lnTo>
                    <a:pt x="332517" y="3744"/>
                  </a:lnTo>
                  <a:lnTo>
                    <a:pt x="286105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3030247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7" y="853764"/>
                  </a:lnTo>
                  <a:lnTo>
                    <a:pt x="613042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42" y="36779"/>
                  </a:lnTo>
                  <a:lnTo>
                    <a:pt x="576377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42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2" y="839355"/>
                  </a:lnTo>
                  <a:lnTo>
                    <a:pt x="658993" y="816239"/>
                  </a:lnTo>
                  <a:lnTo>
                    <a:pt x="696614" y="791501"/>
                  </a:lnTo>
                  <a:lnTo>
                    <a:pt x="731418" y="763138"/>
                  </a:lnTo>
                  <a:lnTo>
                    <a:pt x="763137" y="731420"/>
                  </a:lnTo>
                  <a:lnTo>
                    <a:pt x="791500" y="696617"/>
                  </a:lnTo>
                  <a:lnTo>
                    <a:pt x="816238" y="658996"/>
                  </a:lnTo>
                  <a:lnTo>
                    <a:pt x="837083" y="618829"/>
                  </a:lnTo>
                  <a:lnTo>
                    <a:pt x="853764" y="576384"/>
                  </a:lnTo>
                  <a:lnTo>
                    <a:pt x="866012" y="531930"/>
                  </a:lnTo>
                  <a:lnTo>
                    <a:pt x="873559" y="485736"/>
                  </a:lnTo>
                  <a:lnTo>
                    <a:pt x="876134" y="438073"/>
                  </a:lnTo>
                  <a:lnTo>
                    <a:pt x="873559" y="390408"/>
                  </a:lnTo>
                  <a:lnTo>
                    <a:pt x="866012" y="344213"/>
                  </a:lnTo>
                  <a:lnTo>
                    <a:pt x="853764" y="299757"/>
                  </a:lnTo>
                  <a:lnTo>
                    <a:pt x="837083" y="257310"/>
                  </a:lnTo>
                  <a:lnTo>
                    <a:pt x="816238" y="217141"/>
                  </a:lnTo>
                  <a:lnTo>
                    <a:pt x="791500" y="179520"/>
                  </a:lnTo>
                  <a:lnTo>
                    <a:pt x="763137" y="144715"/>
                  </a:lnTo>
                  <a:lnTo>
                    <a:pt x="731418" y="112997"/>
                  </a:lnTo>
                  <a:lnTo>
                    <a:pt x="696614" y="84634"/>
                  </a:lnTo>
                  <a:lnTo>
                    <a:pt x="658993" y="59896"/>
                  </a:lnTo>
                  <a:lnTo>
                    <a:pt x="618824" y="39051"/>
                  </a:lnTo>
                  <a:lnTo>
                    <a:pt x="613042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3227516" y="1339148"/>
              <a:ext cx="355117" cy="151457"/>
            </a:xfrm>
            <a:custGeom>
              <a:avLst/>
              <a:gdLst/>
              <a:ahLst/>
              <a:cxnLst/>
              <a:rect l="l" t="t" r="r" b="b"/>
              <a:pathLst>
                <a:path w="415289" h="222885" extrusionOk="0">
                  <a:moveTo>
                    <a:pt x="66611" y="60667"/>
                  </a:moveTo>
                  <a:lnTo>
                    <a:pt x="62230" y="60680"/>
                  </a:lnTo>
                  <a:lnTo>
                    <a:pt x="60109" y="61569"/>
                  </a:lnTo>
                  <a:lnTo>
                    <a:pt x="812" y="121831"/>
                  </a:lnTo>
                  <a:lnTo>
                    <a:pt x="0" y="123888"/>
                  </a:lnTo>
                  <a:lnTo>
                    <a:pt x="88" y="128142"/>
                  </a:lnTo>
                  <a:lnTo>
                    <a:pt x="1003" y="130162"/>
                  </a:lnTo>
                  <a:lnTo>
                    <a:pt x="99301" y="221792"/>
                  </a:lnTo>
                  <a:lnTo>
                    <a:pt x="101320" y="222529"/>
                  </a:lnTo>
                  <a:lnTo>
                    <a:pt x="105473" y="222529"/>
                  </a:lnTo>
                  <a:lnTo>
                    <a:pt x="107594" y="221716"/>
                  </a:lnTo>
                  <a:lnTo>
                    <a:pt x="125917" y="203314"/>
                  </a:lnTo>
                  <a:lnTo>
                    <a:pt x="103136" y="203314"/>
                  </a:lnTo>
                  <a:lnTo>
                    <a:pt x="19761" y="125590"/>
                  </a:lnTo>
                  <a:lnTo>
                    <a:pt x="64681" y="79946"/>
                  </a:lnTo>
                  <a:lnTo>
                    <a:pt x="97548" y="79946"/>
                  </a:lnTo>
                  <a:lnTo>
                    <a:pt x="101182" y="75568"/>
                  </a:lnTo>
                  <a:lnTo>
                    <a:pt x="102756" y="73926"/>
                  </a:lnTo>
                  <a:lnTo>
                    <a:pt x="81762" y="73926"/>
                  </a:lnTo>
                  <a:lnTo>
                    <a:pt x="68668" y="61480"/>
                  </a:lnTo>
                  <a:lnTo>
                    <a:pt x="66611" y="60667"/>
                  </a:lnTo>
                  <a:close/>
                </a:path>
                <a:path w="415289" h="222885" extrusionOk="0">
                  <a:moveTo>
                    <a:pt x="97548" y="79946"/>
                  </a:moveTo>
                  <a:lnTo>
                    <a:pt x="64681" y="79946"/>
                  </a:lnTo>
                  <a:lnTo>
                    <a:pt x="147561" y="158686"/>
                  </a:lnTo>
                  <a:lnTo>
                    <a:pt x="103136" y="203314"/>
                  </a:lnTo>
                  <a:lnTo>
                    <a:pt x="125917" y="203314"/>
                  </a:lnTo>
                  <a:lnTo>
                    <a:pt x="166446" y="162610"/>
                  </a:lnTo>
                  <a:lnTo>
                    <a:pt x="167284" y="160515"/>
                  </a:lnTo>
                  <a:lnTo>
                    <a:pt x="167208" y="156273"/>
                  </a:lnTo>
                  <a:lnTo>
                    <a:pt x="166306" y="154241"/>
                  </a:lnTo>
                  <a:lnTo>
                    <a:pt x="159905" y="148158"/>
                  </a:lnTo>
                  <a:lnTo>
                    <a:pt x="177736" y="146176"/>
                  </a:lnTo>
                  <a:lnTo>
                    <a:pt x="184569" y="145783"/>
                  </a:lnTo>
                  <a:lnTo>
                    <a:pt x="289534" y="145783"/>
                  </a:lnTo>
                  <a:lnTo>
                    <a:pt x="301043" y="145144"/>
                  </a:lnTo>
                  <a:lnTo>
                    <a:pt x="311619" y="143233"/>
                  </a:lnTo>
                  <a:lnTo>
                    <a:pt x="321224" y="140061"/>
                  </a:lnTo>
                  <a:lnTo>
                    <a:pt x="329819" y="135635"/>
                  </a:lnTo>
                  <a:lnTo>
                    <a:pt x="332583" y="133756"/>
                  </a:lnTo>
                  <a:lnTo>
                    <a:pt x="144741" y="133756"/>
                  </a:lnTo>
                  <a:lnTo>
                    <a:pt x="93624" y="85191"/>
                  </a:lnTo>
                  <a:lnTo>
                    <a:pt x="96848" y="80790"/>
                  </a:lnTo>
                  <a:lnTo>
                    <a:pt x="97548" y="79946"/>
                  </a:lnTo>
                  <a:close/>
                </a:path>
                <a:path w="415289" h="222885" extrusionOk="0">
                  <a:moveTo>
                    <a:pt x="409904" y="15995"/>
                  </a:moveTo>
                  <a:lnTo>
                    <a:pt x="381160" y="15995"/>
                  </a:lnTo>
                  <a:lnTo>
                    <a:pt x="388035" y="17600"/>
                  </a:lnTo>
                  <a:lnTo>
                    <a:pt x="393839" y="21234"/>
                  </a:lnTo>
                  <a:lnTo>
                    <a:pt x="397268" y="24333"/>
                  </a:lnTo>
                  <a:lnTo>
                    <a:pt x="401878" y="30848"/>
                  </a:lnTo>
                  <a:lnTo>
                    <a:pt x="325958" y="118287"/>
                  </a:lnTo>
                  <a:lnTo>
                    <a:pt x="289534" y="129819"/>
                  </a:lnTo>
                  <a:lnTo>
                    <a:pt x="183946" y="129819"/>
                  </a:lnTo>
                  <a:lnTo>
                    <a:pt x="176479" y="130238"/>
                  </a:lnTo>
                  <a:lnTo>
                    <a:pt x="144741" y="133756"/>
                  </a:lnTo>
                  <a:lnTo>
                    <a:pt x="332583" y="133756"/>
                  </a:lnTo>
                  <a:lnTo>
                    <a:pt x="406666" y="49999"/>
                  </a:lnTo>
                  <a:lnTo>
                    <a:pt x="414675" y="29049"/>
                  </a:lnTo>
                  <a:lnTo>
                    <a:pt x="411994" y="18708"/>
                  </a:lnTo>
                  <a:lnTo>
                    <a:pt x="409904" y="15995"/>
                  </a:lnTo>
                  <a:close/>
                </a:path>
                <a:path w="415289" h="222885" extrusionOk="0">
                  <a:moveTo>
                    <a:pt x="304598" y="47538"/>
                  </a:moveTo>
                  <a:lnTo>
                    <a:pt x="161627" y="47538"/>
                  </a:lnTo>
                  <a:lnTo>
                    <a:pt x="179489" y="50380"/>
                  </a:lnTo>
                  <a:lnTo>
                    <a:pt x="189105" y="52635"/>
                  </a:lnTo>
                  <a:lnTo>
                    <a:pt x="198940" y="54251"/>
                  </a:lnTo>
                  <a:lnTo>
                    <a:pt x="208958" y="55224"/>
                  </a:lnTo>
                  <a:lnTo>
                    <a:pt x="219125" y="55549"/>
                  </a:lnTo>
                  <a:lnTo>
                    <a:pt x="295262" y="55549"/>
                  </a:lnTo>
                  <a:lnTo>
                    <a:pt x="298361" y="65379"/>
                  </a:lnTo>
                  <a:lnTo>
                    <a:pt x="298311" y="75568"/>
                  </a:lnTo>
                  <a:lnTo>
                    <a:pt x="296964" y="79463"/>
                  </a:lnTo>
                  <a:lnTo>
                    <a:pt x="291909" y="85293"/>
                  </a:lnTo>
                  <a:lnTo>
                    <a:pt x="288163" y="86829"/>
                  </a:lnTo>
                  <a:lnTo>
                    <a:pt x="222732" y="86829"/>
                  </a:lnTo>
                  <a:lnTo>
                    <a:pt x="219075" y="90411"/>
                  </a:lnTo>
                  <a:lnTo>
                    <a:pt x="219075" y="99237"/>
                  </a:lnTo>
                  <a:lnTo>
                    <a:pt x="222732" y="102806"/>
                  </a:lnTo>
                  <a:lnTo>
                    <a:pt x="283413" y="102806"/>
                  </a:lnTo>
                  <a:lnTo>
                    <a:pt x="290294" y="102138"/>
                  </a:lnTo>
                  <a:lnTo>
                    <a:pt x="314655" y="72250"/>
                  </a:lnTo>
                  <a:lnTo>
                    <a:pt x="333342" y="54152"/>
                  </a:lnTo>
                  <a:lnTo>
                    <a:pt x="310146" y="54152"/>
                  </a:lnTo>
                  <a:lnTo>
                    <a:pt x="309232" y="52616"/>
                  </a:lnTo>
                  <a:lnTo>
                    <a:pt x="308190" y="51155"/>
                  </a:lnTo>
                  <a:lnTo>
                    <a:pt x="307035" y="49796"/>
                  </a:lnTo>
                  <a:lnTo>
                    <a:pt x="304598" y="47538"/>
                  </a:lnTo>
                  <a:close/>
                </a:path>
                <a:path w="415289" h="222885" extrusionOk="0">
                  <a:moveTo>
                    <a:pt x="162153" y="31600"/>
                  </a:moveTo>
                  <a:lnTo>
                    <a:pt x="121376" y="40044"/>
                  </a:lnTo>
                  <a:lnTo>
                    <a:pt x="90366" y="63441"/>
                  </a:lnTo>
                  <a:lnTo>
                    <a:pt x="81762" y="73926"/>
                  </a:lnTo>
                  <a:lnTo>
                    <a:pt x="102756" y="73926"/>
                  </a:lnTo>
                  <a:lnTo>
                    <a:pt x="106624" y="69893"/>
                  </a:lnTo>
                  <a:lnTo>
                    <a:pt x="113169" y="64134"/>
                  </a:lnTo>
                  <a:lnTo>
                    <a:pt x="128409" y="54426"/>
                  </a:lnTo>
                  <a:lnTo>
                    <a:pt x="144581" y="48890"/>
                  </a:lnTo>
                  <a:lnTo>
                    <a:pt x="161627" y="47538"/>
                  </a:lnTo>
                  <a:lnTo>
                    <a:pt x="304598" y="47538"/>
                  </a:lnTo>
                  <a:lnTo>
                    <a:pt x="302310" y="45418"/>
                  </a:lnTo>
                  <a:lnTo>
                    <a:pt x="296748" y="42213"/>
                  </a:lnTo>
                  <a:lnTo>
                    <a:pt x="290490" y="40243"/>
                  </a:lnTo>
                  <a:lnTo>
                    <a:pt x="283679" y="39573"/>
                  </a:lnTo>
                  <a:lnTo>
                    <a:pt x="219125" y="39573"/>
                  </a:lnTo>
                  <a:lnTo>
                    <a:pt x="210060" y="39283"/>
                  </a:lnTo>
                  <a:lnTo>
                    <a:pt x="201137" y="38419"/>
                  </a:lnTo>
                  <a:lnTo>
                    <a:pt x="192388" y="36985"/>
                  </a:lnTo>
                  <a:lnTo>
                    <a:pt x="183845" y="34988"/>
                  </a:lnTo>
                  <a:lnTo>
                    <a:pt x="162153" y="31600"/>
                  </a:lnTo>
                  <a:close/>
                </a:path>
                <a:path w="415289" h="222885" extrusionOk="0">
                  <a:moveTo>
                    <a:pt x="381736" y="0"/>
                  </a:moveTo>
                  <a:lnTo>
                    <a:pt x="310146" y="54152"/>
                  </a:lnTo>
                  <a:lnTo>
                    <a:pt x="333342" y="54152"/>
                  </a:lnTo>
                  <a:lnTo>
                    <a:pt x="367766" y="20815"/>
                  </a:lnTo>
                  <a:lnTo>
                    <a:pt x="374106" y="16905"/>
                  </a:lnTo>
                  <a:lnTo>
                    <a:pt x="381160" y="15995"/>
                  </a:lnTo>
                  <a:lnTo>
                    <a:pt x="409904" y="15995"/>
                  </a:lnTo>
                  <a:lnTo>
                    <a:pt x="404901" y="9499"/>
                  </a:lnTo>
                  <a:lnTo>
                    <a:pt x="398691" y="3898"/>
                  </a:lnTo>
                  <a:lnTo>
                    <a:pt x="390245" y="431"/>
                  </a:lnTo>
                  <a:lnTo>
                    <a:pt x="381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 txBox="1"/>
            <p:nvPr/>
          </p:nvSpPr>
          <p:spPr>
            <a:xfrm>
              <a:off x="3339330" y="1172761"/>
              <a:ext cx="131404" cy="174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7000" rIns="0" bIns="0" anchor="t" anchorCtr="0">
              <a:spAutoFit/>
            </a:bodyPr>
            <a:lstStyle/>
            <a:p>
              <a:pPr marL="33866">
                <a:buClr>
                  <a:srgbClr val="000000"/>
                </a:buClr>
                <a:buSzPts val="1300"/>
              </a:pPr>
              <a:r>
                <a:rPr lang="en-GB" sz="3466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$</a:t>
              </a:r>
              <a:endParaRPr sz="346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8" name="Google Shape;808;p52"/>
          <p:cNvSpPr txBox="1"/>
          <p:nvPr/>
        </p:nvSpPr>
        <p:spPr>
          <a:xfrm>
            <a:off x="19534470" y="8382446"/>
            <a:ext cx="2128534" cy="91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66" rIns="0" bIns="0" anchor="t" anchorCtr="0">
            <a:spAutoFit/>
          </a:bodyPr>
          <a:lstStyle/>
          <a:p>
            <a:pPr marL="237060" indent="-203194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Branchless  Banking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52"/>
          <p:cNvSpPr txBox="1"/>
          <p:nvPr/>
        </p:nvSpPr>
        <p:spPr>
          <a:xfrm>
            <a:off x="18568041" y="4547476"/>
            <a:ext cx="4061392" cy="91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66" rIns="0" bIns="0" anchor="t" anchorCtr="0">
            <a:spAutoFit/>
          </a:bodyPr>
          <a:lstStyle/>
          <a:p>
            <a:pPr marL="33866" algn="ctr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School Management  System/ e-Learning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2"/>
          <p:cNvSpPr txBox="1"/>
          <p:nvPr/>
        </p:nvSpPr>
        <p:spPr>
          <a:xfrm>
            <a:off x="9176302" y="12165845"/>
            <a:ext cx="912230" cy="43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FISP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2"/>
          <p:cNvSpPr txBox="1"/>
          <p:nvPr/>
        </p:nvSpPr>
        <p:spPr>
          <a:xfrm>
            <a:off x="8036742" y="8382446"/>
            <a:ext cx="3191350" cy="1328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66" rIns="0" bIns="0" anchor="t" anchorCtr="0">
            <a:spAutoFit/>
          </a:bodyPr>
          <a:lstStyle/>
          <a:p>
            <a:pPr marL="33866" algn="ctr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MIS/Analytics  tools for  decision making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p52"/>
          <p:cNvSpPr txBox="1"/>
          <p:nvPr/>
        </p:nvSpPr>
        <p:spPr>
          <a:xfrm>
            <a:off x="18759404" y="12165846"/>
            <a:ext cx="3678674" cy="91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7066" rIns="0" bIns="0" anchor="t" anchorCtr="0">
            <a:spAutoFit/>
          </a:bodyPr>
          <a:lstStyle/>
          <a:p>
            <a:pPr marL="33866" indent="67732" algn="ctr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Financial  Inclusion/  Switching</a:t>
            </a:r>
            <a:endParaRPr sz="2666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13" name="Google Shape;813;p52"/>
          <p:cNvGrpSpPr/>
          <p:nvPr/>
        </p:nvGrpSpPr>
        <p:grpSpPr>
          <a:xfrm>
            <a:off x="14068470" y="2386621"/>
            <a:ext cx="1998214" cy="1910550"/>
            <a:chOff x="5160875" y="1039936"/>
            <a:chExt cx="749330" cy="595472"/>
          </a:xfrm>
        </p:grpSpPr>
        <p:sp>
          <p:nvSpPr>
            <p:cNvPr id="814" name="Google Shape;814;p52"/>
            <p:cNvSpPr/>
            <p:nvPr/>
          </p:nvSpPr>
          <p:spPr>
            <a:xfrm>
              <a:off x="5290813" y="1143195"/>
              <a:ext cx="489302" cy="3888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5160875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5401225" y="1320878"/>
              <a:ext cx="135965" cy="1567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5554773" y="1320869"/>
              <a:ext cx="135987" cy="15680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5368483" y="1293745"/>
              <a:ext cx="355117" cy="27616"/>
            </a:xfrm>
            <a:custGeom>
              <a:avLst/>
              <a:gdLst/>
              <a:ahLst/>
              <a:cxnLst/>
              <a:rect l="l" t="t" r="r" b="b"/>
              <a:pathLst>
                <a:path w="415290" h="40639" extrusionOk="0">
                  <a:moveTo>
                    <a:pt x="415163" y="0"/>
                  </a:moveTo>
                  <a:lnTo>
                    <a:pt x="0" y="0"/>
                  </a:lnTo>
                  <a:lnTo>
                    <a:pt x="0" y="19989"/>
                  </a:lnTo>
                  <a:lnTo>
                    <a:pt x="41287" y="19989"/>
                  </a:lnTo>
                  <a:lnTo>
                    <a:pt x="41319" y="34277"/>
                  </a:lnTo>
                  <a:lnTo>
                    <a:pt x="41148" y="39446"/>
                  </a:lnTo>
                  <a:lnTo>
                    <a:pt x="42037" y="40106"/>
                  </a:lnTo>
                  <a:lnTo>
                    <a:pt x="82753" y="40020"/>
                  </a:lnTo>
                  <a:lnTo>
                    <a:pt x="82843" y="31407"/>
                  </a:lnTo>
                  <a:lnTo>
                    <a:pt x="82805" y="25920"/>
                  </a:lnTo>
                  <a:lnTo>
                    <a:pt x="82562" y="20485"/>
                  </a:lnTo>
                  <a:lnTo>
                    <a:pt x="83566" y="19837"/>
                  </a:lnTo>
                  <a:lnTo>
                    <a:pt x="415163" y="19837"/>
                  </a:lnTo>
                  <a:lnTo>
                    <a:pt x="415163" y="0"/>
                  </a:lnTo>
                  <a:close/>
                </a:path>
                <a:path w="415290" h="40639" extrusionOk="0">
                  <a:moveTo>
                    <a:pt x="415163" y="19850"/>
                  </a:moveTo>
                  <a:lnTo>
                    <a:pt x="331571" y="19850"/>
                  </a:lnTo>
                  <a:lnTo>
                    <a:pt x="332600" y="20459"/>
                  </a:lnTo>
                  <a:lnTo>
                    <a:pt x="332359" y="25920"/>
                  </a:lnTo>
                  <a:lnTo>
                    <a:pt x="332316" y="31407"/>
                  </a:lnTo>
                  <a:lnTo>
                    <a:pt x="332409" y="39687"/>
                  </a:lnTo>
                  <a:lnTo>
                    <a:pt x="333133" y="39865"/>
                  </a:lnTo>
                  <a:lnTo>
                    <a:pt x="333438" y="40017"/>
                  </a:lnTo>
                  <a:lnTo>
                    <a:pt x="373557" y="40068"/>
                  </a:lnTo>
                  <a:lnTo>
                    <a:pt x="373799" y="39446"/>
                  </a:lnTo>
                  <a:lnTo>
                    <a:pt x="373875" y="19977"/>
                  </a:lnTo>
                  <a:lnTo>
                    <a:pt x="415163" y="19977"/>
                  </a:lnTo>
                  <a:lnTo>
                    <a:pt x="415163" y="19850"/>
                  </a:lnTo>
                  <a:close/>
                </a:path>
                <a:path w="415290" h="40639" extrusionOk="0">
                  <a:moveTo>
                    <a:pt x="82753" y="40020"/>
                  </a:moveTo>
                  <a:lnTo>
                    <a:pt x="62020" y="40020"/>
                  </a:lnTo>
                  <a:lnTo>
                    <a:pt x="82753" y="40055"/>
                  </a:lnTo>
                  <a:close/>
                </a:path>
                <a:path w="415290" h="40639" extrusionOk="0">
                  <a:moveTo>
                    <a:pt x="415163" y="19837"/>
                  </a:moveTo>
                  <a:lnTo>
                    <a:pt x="86410" y="19837"/>
                  </a:lnTo>
                  <a:lnTo>
                    <a:pt x="231808" y="19895"/>
                  </a:lnTo>
                  <a:lnTo>
                    <a:pt x="415163" y="198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5472108" y="1191428"/>
              <a:ext cx="65061" cy="8868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5554785" y="1191410"/>
              <a:ext cx="65137" cy="8871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1" name="Google Shape;821;p52"/>
          <p:cNvGrpSpPr/>
          <p:nvPr/>
        </p:nvGrpSpPr>
        <p:grpSpPr>
          <a:xfrm>
            <a:off x="14068470" y="10055899"/>
            <a:ext cx="1998214" cy="1910550"/>
            <a:chOff x="5160875" y="3616148"/>
            <a:chExt cx="749330" cy="595472"/>
          </a:xfrm>
        </p:grpSpPr>
        <p:sp>
          <p:nvSpPr>
            <p:cNvPr id="822" name="Google Shape;822;p52"/>
            <p:cNvSpPr/>
            <p:nvPr/>
          </p:nvSpPr>
          <p:spPr>
            <a:xfrm>
              <a:off x="5290813" y="3719415"/>
              <a:ext cx="489302" cy="38883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5160875" y="361614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5352965" y="3820213"/>
              <a:ext cx="365434" cy="220497"/>
            </a:xfrm>
            <a:custGeom>
              <a:avLst/>
              <a:gdLst/>
              <a:ahLst/>
              <a:cxnLst/>
              <a:rect l="l" t="t" r="r" b="b"/>
              <a:pathLst>
                <a:path w="427354" h="324485" extrusionOk="0">
                  <a:moveTo>
                    <a:pt x="221645" y="220833"/>
                  </a:moveTo>
                  <a:lnTo>
                    <a:pt x="91592" y="220833"/>
                  </a:lnTo>
                  <a:lnTo>
                    <a:pt x="206743" y="220840"/>
                  </a:lnTo>
                  <a:lnTo>
                    <a:pt x="206997" y="222618"/>
                  </a:lnTo>
                  <a:lnTo>
                    <a:pt x="207264" y="224104"/>
                  </a:lnTo>
                  <a:lnTo>
                    <a:pt x="207416" y="225615"/>
                  </a:lnTo>
                  <a:lnTo>
                    <a:pt x="218212" y="263118"/>
                  </a:lnTo>
                  <a:lnTo>
                    <a:pt x="240645" y="293784"/>
                  </a:lnTo>
                  <a:lnTo>
                    <a:pt x="272070" y="315060"/>
                  </a:lnTo>
                  <a:lnTo>
                    <a:pt x="309841" y="324396"/>
                  </a:lnTo>
                  <a:lnTo>
                    <a:pt x="354918" y="317758"/>
                  </a:lnTo>
                  <a:lnTo>
                    <a:pt x="365499" y="311150"/>
                  </a:lnTo>
                  <a:lnTo>
                    <a:pt x="316395" y="311150"/>
                  </a:lnTo>
                  <a:lnTo>
                    <a:pt x="278579" y="303284"/>
                  </a:lnTo>
                  <a:lnTo>
                    <a:pt x="247915" y="282220"/>
                  </a:lnTo>
                  <a:lnTo>
                    <a:pt x="227421" y="251044"/>
                  </a:lnTo>
                  <a:lnTo>
                    <a:pt x="221645" y="220833"/>
                  </a:lnTo>
                  <a:close/>
                </a:path>
                <a:path w="427354" h="324485" extrusionOk="0">
                  <a:moveTo>
                    <a:pt x="368329" y="117144"/>
                  </a:moveTo>
                  <a:lnTo>
                    <a:pt x="317804" y="117144"/>
                  </a:lnTo>
                  <a:lnTo>
                    <a:pt x="355193" y="125057"/>
                  </a:lnTo>
                  <a:lnTo>
                    <a:pt x="385697" y="146196"/>
                  </a:lnTo>
                  <a:lnTo>
                    <a:pt x="406178" y="177345"/>
                  </a:lnTo>
                  <a:lnTo>
                    <a:pt x="413499" y="215290"/>
                  </a:lnTo>
                  <a:lnTo>
                    <a:pt x="405606" y="252660"/>
                  </a:lnTo>
                  <a:lnTo>
                    <a:pt x="384654" y="283203"/>
                  </a:lnTo>
                  <a:lnTo>
                    <a:pt x="353848" y="303755"/>
                  </a:lnTo>
                  <a:lnTo>
                    <a:pt x="316395" y="311150"/>
                  </a:lnTo>
                  <a:lnTo>
                    <a:pt x="365499" y="311150"/>
                  </a:lnTo>
                  <a:lnTo>
                    <a:pt x="392182" y="294486"/>
                  </a:lnTo>
                  <a:lnTo>
                    <a:pt x="417530" y="258486"/>
                  </a:lnTo>
                  <a:lnTo>
                    <a:pt x="426859" y="213664"/>
                  </a:lnTo>
                  <a:lnTo>
                    <a:pt x="426824" y="159892"/>
                  </a:lnTo>
                  <a:lnTo>
                    <a:pt x="413270" y="159892"/>
                  </a:lnTo>
                  <a:lnTo>
                    <a:pt x="389472" y="131401"/>
                  </a:lnTo>
                  <a:lnTo>
                    <a:pt x="368329" y="117144"/>
                  </a:lnTo>
                  <a:close/>
                </a:path>
                <a:path w="427354" h="324485" extrusionOk="0">
                  <a:moveTo>
                    <a:pt x="5575" y="0"/>
                  </a:moveTo>
                  <a:lnTo>
                    <a:pt x="2387" y="888"/>
                  </a:lnTo>
                  <a:lnTo>
                    <a:pt x="0" y="4229"/>
                  </a:lnTo>
                  <a:lnTo>
                    <a:pt x="0" y="215785"/>
                  </a:lnTo>
                  <a:lnTo>
                    <a:pt x="1790" y="219709"/>
                  </a:lnTo>
                  <a:lnTo>
                    <a:pt x="4838" y="220903"/>
                  </a:lnTo>
                  <a:lnTo>
                    <a:pt x="221645" y="220833"/>
                  </a:lnTo>
                  <a:lnTo>
                    <a:pt x="220116" y="212839"/>
                  </a:lnTo>
                  <a:lnTo>
                    <a:pt x="221297" y="207264"/>
                  </a:lnTo>
                  <a:lnTo>
                    <a:pt x="13627" y="207264"/>
                  </a:lnTo>
                  <a:lnTo>
                    <a:pt x="13627" y="13779"/>
                  </a:lnTo>
                  <a:lnTo>
                    <a:pt x="426845" y="13779"/>
                  </a:lnTo>
                  <a:lnTo>
                    <a:pt x="426847" y="1790"/>
                  </a:lnTo>
                  <a:lnTo>
                    <a:pt x="425157" y="76"/>
                  </a:lnTo>
                  <a:lnTo>
                    <a:pt x="213023" y="76"/>
                  </a:lnTo>
                  <a:lnTo>
                    <a:pt x="5575" y="0"/>
                  </a:lnTo>
                  <a:close/>
                </a:path>
                <a:path w="427354" h="324485" extrusionOk="0">
                  <a:moveTo>
                    <a:pt x="329099" y="104052"/>
                  </a:moveTo>
                  <a:lnTo>
                    <a:pt x="258166" y="120297"/>
                  </a:lnTo>
                  <a:lnTo>
                    <a:pt x="215565" y="171199"/>
                  </a:lnTo>
                  <a:lnTo>
                    <a:pt x="206349" y="207264"/>
                  </a:lnTo>
                  <a:lnTo>
                    <a:pt x="221297" y="207264"/>
                  </a:lnTo>
                  <a:lnTo>
                    <a:pt x="228034" y="175466"/>
                  </a:lnTo>
                  <a:lnTo>
                    <a:pt x="249067" y="144989"/>
                  </a:lnTo>
                  <a:lnTo>
                    <a:pt x="280047" y="124513"/>
                  </a:lnTo>
                  <a:lnTo>
                    <a:pt x="317804" y="117144"/>
                  </a:lnTo>
                  <a:lnTo>
                    <a:pt x="368329" y="117144"/>
                  </a:lnTo>
                  <a:lnTo>
                    <a:pt x="361429" y="112491"/>
                  </a:lnTo>
                  <a:lnTo>
                    <a:pt x="329099" y="104052"/>
                  </a:lnTo>
                  <a:close/>
                </a:path>
                <a:path w="427354" h="324485" extrusionOk="0">
                  <a:moveTo>
                    <a:pt x="426845" y="13779"/>
                  </a:moveTo>
                  <a:lnTo>
                    <a:pt x="413270" y="13779"/>
                  </a:lnTo>
                  <a:lnTo>
                    <a:pt x="413270" y="159892"/>
                  </a:lnTo>
                  <a:lnTo>
                    <a:pt x="426824" y="159892"/>
                  </a:lnTo>
                  <a:lnTo>
                    <a:pt x="426845" y="13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5382449" y="3848287"/>
              <a:ext cx="306248" cy="0"/>
            </a:xfrm>
            <a:custGeom>
              <a:avLst/>
              <a:gdLst/>
              <a:ahLst/>
              <a:cxnLst/>
              <a:rect l="l" t="t" r="r" b="b"/>
              <a:pathLst>
                <a:path w="358140" h="120000" extrusionOk="0">
                  <a:moveTo>
                    <a:pt x="0" y="0"/>
                  </a:moveTo>
                  <a:lnTo>
                    <a:pt x="357987" y="0"/>
                  </a:lnTo>
                </a:path>
              </a:pathLst>
            </a:custGeom>
            <a:noFill/>
            <a:ln w="13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5382362" y="3867230"/>
              <a:ext cx="188419" cy="9493"/>
            </a:xfrm>
            <a:custGeom>
              <a:avLst/>
              <a:gdLst/>
              <a:ahLst/>
              <a:cxnLst/>
              <a:rect l="l" t="t" r="r" b="b"/>
              <a:pathLst>
                <a:path w="220345" h="13970" extrusionOk="0">
                  <a:moveTo>
                    <a:pt x="8331" y="0"/>
                  </a:moveTo>
                  <a:lnTo>
                    <a:pt x="2578" y="546"/>
                  </a:lnTo>
                  <a:lnTo>
                    <a:pt x="596" y="2768"/>
                  </a:lnTo>
                  <a:lnTo>
                    <a:pt x="0" y="9486"/>
                  </a:lnTo>
                  <a:lnTo>
                    <a:pt x="1549" y="11938"/>
                  </a:lnTo>
                  <a:lnTo>
                    <a:pt x="6273" y="13411"/>
                  </a:lnTo>
                  <a:lnTo>
                    <a:pt x="8001" y="13462"/>
                  </a:lnTo>
                  <a:lnTo>
                    <a:pt x="59952" y="13478"/>
                  </a:lnTo>
                  <a:lnTo>
                    <a:pt x="212534" y="13474"/>
                  </a:lnTo>
                  <a:lnTo>
                    <a:pt x="214274" y="13373"/>
                  </a:lnTo>
                  <a:lnTo>
                    <a:pt x="218986" y="11798"/>
                  </a:lnTo>
                  <a:lnTo>
                    <a:pt x="220345" y="9283"/>
                  </a:lnTo>
                  <a:lnTo>
                    <a:pt x="219710" y="2692"/>
                  </a:lnTo>
                  <a:lnTo>
                    <a:pt x="217728" y="723"/>
                  </a:lnTo>
                  <a:lnTo>
                    <a:pt x="213683" y="114"/>
                  </a:lnTo>
                  <a:lnTo>
                    <a:pt x="10566" y="114"/>
                  </a:lnTo>
                  <a:lnTo>
                    <a:pt x="8331" y="0"/>
                  </a:lnTo>
                  <a:close/>
                </a:path>
                <a:path w="220345" h="13970" extrusionOk="0">
                  <a:moveTo>
                    <a:pt x="213093" y="25"/>
                  </a:moveTo>
                  <a:lnTo>
                    <a:pt x="211683" y="114"/>
                  </a:lnTo>
                  <a:lnTo>
                    <a:pt x="213683" y="114"/>
                  </a:lnTo>
                  <a:lnTo>
                    <a:pt x="213093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5382286" y="3895278"/>
              <a:ext cx="129775" cy="0"/>
            </a:xfrm>
            <a:custGeom>
              <a:avLst/>
              <a:gdLst/>
              <a:ahLst/>
              <a:cxnLst/>
              <a:rect l="l" t="t" r="r" b="b"/>
              <a:pathLst>
                <a:path w="151764" h="120000" extrusionOk="0">
                  <a:moveTo>
                    <a:pt x="0" y="0"/>
                  </a:moveTo>
                  <a:lnTo>
                    <a:pt x="151396" y="0"/>
                  </a:lnTo>
                </a:path>
              </a:pathLst>
            </a:custGeom>
            <a:noFill/>
            <a:ln w="13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5382471" y="3937763"/>
              <a:ext cx="70589" cy="9493"/>
            </a:xfrm>
            <a:custGeom>
              <a:avLst/>
              <a:gdLst/>
              <a:ahLst/>
              <a:cxnLst/>
              <a:rect l="l" t="t" r="r" b="b"/>
              <a:pathLst>
                <a:path w="82550" h="13970" extrusionOk="0">
                  <a:moveTo>
                    <a:pt x="41173" y="0"/>
                  </a:moveTo>
                  <a:lnTo>
                    <a:pt x="3022" y="25"/>
                  </a:lnTo>
                  <a:lnTo>
                    <a:pt x="0" y="2514"/>
                  </a:lnTo>
                  <a:lnTo>
                    <a:pt x="152" y="10718"/>
                  </a:lnTo>
                  <a:lnTo>
                    <a:pt x="3149" y="13347"/>
                  </a:lnTo>
                  <a:lnTo>
                    <a:pt x="41146" y="13385"/>
                  </a:lnTo>
                  <a:lnTo>
                    <a:pt x="79209" y="13335"/>
                  </a:lnTo>
                  <a:lnTo>
                    <a:pt x="82156" y="10769"/>
                  </a:lnTo>
                  <a:lnTo>
                    <a:pt x="82296" y="2501"/>
                  </a:lnTo>
                  <a:lnTo>
                    <a:pt x="79336" y="12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5564742" y="3911481"/>
              <a:ext cx="117428" cy="10932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" name="Google Shape;830;p52"/>
          <p:cNvGrpSpPr/>
          <p:nvPr/>
        </p:nvGrpSpPr>
        <p:grpSpPr>
          <a:xfrm>
            <a:off x="8633310" y="10055899"/>
            <a:ext cx="1998214" cy="1910550"/>
            <a:chOff x="3030247" y="3682440"/>
            <a:chExt cx="749330" cy="595472"/>
          </a:xfrm>
        </p:grpSpPr>
        <p:sp>
          <p:nvSpPr>
            <p:cNvPr id="831" name="Google Shape;831;p52"/>
            <p:cNvSpPr/>
            <p:nvPr/>
          </p:nvSpPr>
          <p:spPr>
            <a:xfrm>
              <a:off x="3160175" y="3785702"/>
              <a:ext cx="489780" cy="389215"/>
            </a:xfrm>
            <a:custGeom>
              <a:avLst/>
              <a:gdLst/>
              <a:ahLst/>
              <a:cxnLst/>
              <a:rect l="l" t="t" r="r" b="b"/>
              <a:pathLst>
                <a:path w="572770" h="572770" extrusionOk="0">
                  <a:moveTo>
                    <a:pt x="286105" y="0"/>
                  </a:move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3744" y="332514"/>
                  </a:lnTo>
                  <a:lnTo>
                    <a:pt x="14585" y="376539"/>
                  </a:lnTo>
                  <a:lnTo>
                    <a:pt x="31934" y="417591"/>
                  </a:lnTo>
                  <a:lnTo>
                    <a:pt x="55201" y="455081"/>
                  </a:lnTo>
                  <a:lnTo>
                    <a:pt x="83797" y="488419"/>
                  </a:lnTo>
                  <a:lnTo>
                    <a:pt x="117134" y="517018"/>
                  </a:lnTo>
                  <a:lnTo>
                    <a:pt x="154622" y="540286"/>
                  </a:lnTo>
                  <a:lnTo>
                    <a:pt x="195673" y="557636"/>
                  </a:lnTo>
                  <a:lnTo>
                    <a:pt x="239697" y="568478"/>
                  </a:lnTo>
                  <a:lnTo>
                    <a:pt x="286105" y="572223"/>
                  </a:lnTo>
                  <a:lnTo>
                    <a:pt x="332517" y="568478"/>
                  </a:lnTo>
                  <a:lnTo>
                    <a:pt x="376543" y="557636"/>
                  </a:lnTo>
                  <a:lnTo>
                    <a:pt x="417596" y="540286"/>
                  </a:lnTo>
                  <a:lnTo>
                    <a:pt x="455086" y="517018"/>
                  </a:lnTo>
                  <a:lnTo>
                    <a:pt x="488424" y="488419"/>
                  </a:lnTo>
                  <a:lnTo>
                    <a:pt x="517021" y="455081"/>
                  </a:lnTo>
                  <a:lnTo>
                    <a:pt x="540289" y="417591"/>
                  </a:lnTo>
                  <a:lnTo>
                    <a:pt x="557638" y="376539"/>
                  </a:lnTo>
                  <a:lnTo>
                    <a:pt x="568479" y="332514"/>
                  </a:lnTo>
                  <a:lnTo>
                    <a:pt x="572223" y="286105"/>
                  </a:lnTo>
                  <a:lnTo>
                    <a:pt x="568479" y="239697"/>
                  </a:lnTo>
                  <a:lnTo>
                    <a:pt x="557638" y="195673"/>
                  </a:lnTo>
                  <a:lnTo>
                    <a:pt x="540289" y="154622"/>
                  </a:lnTo>
                  <a:lnTo>
                    <a:pt x="517021" y="117134"/>
                  </a:lnTo>
                  <a:lnTo>
                    <a:pt x="488424" y="83797"/>
                  </a:lnTo>
                  <a:lnTo>
                    <a:pt x="455086" y="55201"/>
                  </a:lnTo>
                  <a:lnTo>
                    <a:pt x="417596" y="31934"/>
                  </a:lnTo>
                  <a:lnTo>
                    <a:pt x="376543" y="14585"/>
                  </a:lnTo>
                  <a:lnTo>
                    <a:pt x="332517" y="3744"/>
                  </a:lnTo>
                  <a:lnTo>
                    <a:pt x="286105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3030247" y="3682440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7" y="853764"/>
                  </a:lnTo>
                  <a:lnTo>
                    <a:pt x="613042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42" y="36779"/>
                  </a:lnTo>
                  <a:lnTo>
                    <a:pt x="576377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42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2" y="839355"/>
                  </a:lnTo>
                  <a:lnTo>
                    <a:pt x="658993" y="816239"/>
                  </a:lnTo>
                  <a:lnTo>
                    <a:pt x="696614" y="791501"/>
                  </a:lnTo>
                  <a:lnTo>
                    <a:pt x="731418" y="763138"/>
                  </a:lnTo>
                  <a:lnTo>
                    <a:pt x="763137" y="731420"/>
                  </a:lnTo>
                  <a:lnTo>
                    <a:pt x="791500" y="696617"/>
                  </a:lnTo>
                  <a:lnTo>
                    <a:pt x="816238" y="658996"/>
                  </a:lnTo>
                  <a:lnTo>
                    <a:pt x="837083" y="618829"/>
                  </a:lnTo>
                  <a:lnTo>
                    <a:pt x="853764" y="576384"/>
                  </a:lnTo>
                  <a:lnTo>
                    <a:pt x="866012" y="531930"/>
                  </a:lnTo>
                  <a:lnTo>
                    <a:pt x="873559" y="485736"/>
                  </a:lnTo>
                  <a:lnTo>
                    <a:pt x="876134" y="438073"/>
                  </a:lnTo>
                  <a:lnTo>
                    <a:pt x="873559" y="390408"/>
                  </a:lnTo>
                  <a:lnTo>
                    <a:pt x="866012" y="344213"/>
                  </a:lnTo>
                  <a:lnTo>
                    <a:pt x="853764" y="299757"/>
                  </a:lnTo>
                  <a:lnTo>
                    <a:pt x="837083" y="257310"/>
                  </a:lnTo>
                  <a:lnTo>
                    <a:pt x="816238" y="217141"/>
                  </a:lnTo>
                  <a:lnTo>
                    <a:pt x="791500" y="179520"/>
                  </a:lnTo>
                  <a:lnTo>
                    <a:pt x="763137" y="144715"/>
                  </a:lnTo>
                  <a:lnTo>
                    <a:pt x="731418" y="112997"/>
                  </a:lnTo>
                  <a:lnTo>
                    <a:pt x="696614" y="84634"/>
                  </a:lnTo>
                  <a:lnTo>
                    <a:pt x="658993" y="59896"/>
                  </a:lnTo>
                  <a:lnTo>
                    <a:pt x="618824" y="39051"/>
                  </a:lnTo>
                  <a:lnTo>
                    <a:pt x="613042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3222011" y="3829594"/>
              <a:ext cx="355117" cy="311544"/>
            </a:xfrm>
            <a:custGeom>
              <a:avLst/>
              <a:gdLst/>
              <a:ahLst/>
              <a:cxnLst/>
              <a:rect l="l" t="t" r="r" b="b"/>
              <a:pathLst>
                <a:path w="415289" h="458470" extrusionOk="0">
                  <a:moveTo>
                    <a:pt x="158254" y="279399"/>
                  </a:moveTo>
                  <a:lnTo>
                    <a:pt x="117043" y="279399"/>
                  </a:lnTo>
                  <a:lnTo>
                    <a:pt x="99292" y="281939"/>
                  </a:lnTo>
                  <a:lnTo>
                    <a:pt x="56108" y="308609"/>
                  </a:lnTo>
                  <a:lnTo>
                    <a:pt x="0" y="364489"/>
                  </a:lnTo>
                  <a:lnTo>
                    <a:pt x="98755" y="458469"/>
                  </a:lnTo>
                  <a:lnTo>
                    <a:pt x="104353" y="453389"/>
                  </a:lnTo>
                  <a:lnTo>
                    <a:pt x="109724" y="447039"/>
                  </a:lnTo>
                  <a:lnTo>
                    <a:pt x="114853" y="441959"/>
                  </a:lnTo>
                  <a:lnTo>
                    <a:pt x="119722" y="435609"/>
                  </a:lnTo>
                  <a:lnTo>
                    <a:pt x="121623" y="433069"/>
                  </a:lnTo>
                  <a:lnTo>
                    <a:pt x="97764" y="433069"/>
                  </a:lnTo>
                  <a:lnTo>
                    <a:pt x="25882" y="364489"/>
                  </a:lnTo>
                  <a:lnTo>
                    <a:pt x="40397" y="350519"/>
                  </a:lnTo>
                  <a:lnTo>
                    <a:pt x="68995" y="322579"/>
                  </a:lnTo>
                  <a:lnTo>
                    <a:pt x="83439" y="309879"/>
                  </a:lnTo>
                  <a:lnTo>
                    <a:pt x="91885" y="303529"/>
                  </a:lnTo>
                  <a:lnTo>
                    <a:pt x="101174" y="299719"/>
                  </a:lnTo>
                  <a:lnTo>
                    <a:pt x="111206" y="297179"/>
                  </a:lnTo>
                  <a:lnTo>
                    <a:pt x="225456" y="297179"/>
                  </a:lnTo>
                  <a:lnTo>
                    <a:pt x="210831" y="294639"/>
                  </a:lnTo>
                  <a:lnTo>
                    <a:pt x="196689" y="290829"/>
                  </a:lnTo>
                  <a:lnTo>
                    <a:pt x="183070" y="284479"/>
                  </a:lnTo>
                  <a:lnTo>
                    <a:pt x="177990" y="280669"/>
                  </a:lnTo>
                  <a:lnTo>
                    <a:pt x="170713" y="280669"/>
                  </a:lnTo>
                  <a:lnTo>
                    <a:pt x="158254" y="279399"/>
                  </a:lnTo>
                  <a:close/>
                </a:path>
                <a:path w="415289" h="458470" extrusionOk="0">
                  <a:moveTo>
                    <a:pt x="414699" y="269239"/>
                  </a:moveTo>
                  <a:lnTo>
                    <a:pt x="381223" y="269239"/>
                  </a:lnTo>
                  <a:lnTo>
                    <a:pt x="393865" y="271779"/>
                  </a:lnTo>
                  <a:lnTo>
                    <a:pt x="391325" y="275589"/>
                  </a:lnTo>
                  <a:lnTo>
                    <a:pt x="365940" y="309879"/>
                  </a:lnTo>
                  <a:lnTo>
                    <a:pt x="319064" y="356869"/>
                  </a:lnTo>
                  <a:lnTo>
                    <a:pt x="275669" y="393699"/>
                  </a:lnTo>
                  <a:lnTo>
                    <a:pt x="235698" y="407669"/>
                  </a:lnTo>
                  <a:lnTo>
                    <a:pt x="130590" y="407669"/>
                  </a:lnTo>
                  <a:lnTo>
                    <a:pt x="121345" y="411479"/>
                  </a:lnTo>
                  <a:lnTo>
                    <a:pt x="113257" y="416559"/>
                  </a:lnTo>
                  <a:lnTo>
                    <a:pt x="106159" y="424179"/>
                  </a:lnTo>
                  <a:lnTo>
                    <a:pt x="103847" y="426719"/>
                  </a:lnTo>
                  <a:lnTo>
                    <a:pt x="101117" y="429259"/>
                  </a:lnTo>
                  <a:lnTo>
                    <a:pt x="97764" y="433069"/>
                  </a:lnTo>
                  <a:lnTo>
                    <a:pt x="121623" y="433069"/>
                  </a:lnTo>
                  <a:lnTo>
                    <a:pt x="125425" y="427989"/>
                  </a:lnTo>
                  <a:lnTo>
                    <a:pt x="131927" y="425449"/>
                  </a:lnTo>
                  <a:lnTo>
                    <a:pt x="263842" y="425449"/>
                  </a:lnTo>
                  <a:lnTo>
                    <a:pt x="267385" y="424179"/>
                  </a:lnTo>
                  <a:lnTo>
                    <a:pt x="274104" y="417829"/>
                  </a:lnTo>
                  <a:lnTo>
                    <a:pt x="290833" y="403859"/>
                  </a:lnTo>
                  <a:lnTo>
                    <a:pt x="324358" y="377189"/>
                  </a:lnTo>
                  <a:lnTo>
                    <a:pt x="360807" y="344169"/>
                  </a:lnTo>
                  <a:lnTo>
                    <a:pt x="395644" y="302259"/>
                  </a:lnTo>
                  <a:lnTo>
                    <a:pt x="414641" y="271779"/>
                  </a:lnTo>
                  <a:lnTo>
                    <a:pt x="414699" y="269239"/>
                  </a:lnTo>
                  <a:close/>
                </a:path>
                <a:path w="415289" h="458470" extrusionOk="0">
                  <a:moveTo>
                    <a:pt x="263842" y="425449"/>
                  </a:moveTo>
                  <a:lnTo>
                    <a:pt x="223819" y="425449"/>
                  </a:lnTo>
                  <a:lnTo>
                    <a:pt x="251358" y="426719"/>
                  </a:lnTo>
                  <a:lnTo>
                    <a:pt x="260299" y="426719"/>
                  </a:lnTo>
                  <a:lnTo>
                    <a:pt x="263842" y="425449"/>
                  </a:lnTo>
                  <a:close/>
                </a:path>
                <a:path w="415289" h="458470" extrusionOk="0">
                  <a:moveTo>
                    <a:pt x="254469" y="295909"/>
                  </a:moveTo>
                  <a:lnTo>
                    <a:pt x="240525" y="295909"/>
                  </a:lnTo>
                  <a:lnTo>
                    <a:pt x="225456" y="297179"/>
                  </a:lnTo>
                  <a:lnTo>
                    <a:pt x="156462" y="297179"/>
                  </a:lnTo>
                  <a:lnTo>
                    <a:pt x="168754" y="298449"/>
                  </a:lnTo>
                  <a:lnTo>
                    <a:pt x="180651" y="302259"/>
                  </a:lnTo>
                  <a:lnTo>
                    <a:pt x="192227" y="308609"/>
                  </a:lnTo>
                  <a:lnTo>
                    <a:pt x="198894" y="312419"/>
                  </a:lnTo>
                  <a:lnTo>
                    <a:pt x="207860" y="313689"/>
                  </a:lnTo>
                  <a:lnTo>
                    <a:pt x="215912" y="313689"/>
                  </a:lnTo>
                  <a:lnTo>
                    <a:pt x="226797" y="314959"/>
                  </a:lnTo>
                  <a:lnTo>
                    <a:pt x="269963" y="314959"/>
                  </a:lnTo>
                  <a:lnTo>
                    <a:pt x="277545" y="321309"/>
                  </a:lnTo>
                  <a:lnTo>
                    <a:pt x="277444" y="340359"/>
                  </a:lnTo>
                  <a:lnTo>
                    <a:pt x="270065" y="346709"/>
                  </a:lnTo>
                  <a:lnTo>
                    <a:pt x="176263" y="346709"/>
                  </a:lnTo>
                  <a:lnTo>
                    <a:pt x="176263" y="364489"/>
                  </a:lnTo>
                  <a:lnTo>
                    <a:pt x="179171" y="364489"/>
                  </a:lnTo>
                  <a:lnTo>
                    <a:pt x="182156" y="365759"/>
                  </a:lnTo>
                  <a:lnTo>
                    <a:pt x="259956" y="365759"/>
                  </a:lnTo>
                  <a:lnTo>
                    <a:pt x="292187" y="345439"/>
                  </a:lnTo>
                  <a:lnTo>
                    <a:pt x="295643" y="325119"/>
                  </a:lnTo>
                  <a:lnTo>
                    <a:pt x="297992" y="322579"/>
                  </a:lnTo>
                  <a:lnTo>
                    <a:pt x="309610" y="314959"/>
                  </a:lnTo>
                  <a:lnTo>
                    <a:pt x="316009" y="311149"/>
                  </a:lnTo>
                  <a:lnTo>
                    <a:pt x="322296" y="307339"/>
                  </a:lnTo>
                  <a:lnTo>
                    <a:pt x="323827" y="306069"/>
                  </a:lnTo>
                  <a:lnTo>
                    <a:pt x="286029" y="306069"/>
                  </a:lnTo>
                  <a:lnTo>
                    <a:pt x="274967" y="299719"/>
                  </a:lnTo>
                  <a:lnTo>
                    <a:pt x="267830" y="297179"/>
                  </a:lnTo>
                  <a:lnTo>
                    <a:pt x="254469" y="295909"/>
                  </a:lnTo>
                  <a:close/>
                </a:path>
                <a:path w="415289" h="458470" extrusionOk="0">
                  <a:moveTo>
                    <a:pt x="336558" y="252729"/>
                  </a:moveTo>
                  <a:lnTo>
                    <a:pt x="302279" y="252729"/>
                  </a:lnTo>
                  <a:lnTo>
                    <a:pt x="313950" y="257809"/>
                  </a:lnTo>
                  <a:lnTo>
                    <a:pt x="324544" y="265429"/>
                  </a:lnTo>
                  <a:lnTo>
                    <a:pt x="334937" y="275589"/>
                  </a:lnTo>
                  <a:lnTo>
                    <a:pt x="329069" y="279399"/>
                  </a:lnTo>
                  <a:lnTo>
                    <a:pt x="324218" y="283209"/>
                  </a:lnTo>
                  <a:lnTo>
                    <a:pt x="319163" y="287019"/>
                  </a:lnTo>
                  <a:lnTo>
                    <a:pt x="300804" y="298449"/>
                  </a:lnTo>
                  <a:lnTo>
                    <a:pt x="294830" y="302259"/>
                  </a:lnTo>
                  <a:lnTo>
                    <a:pt x="289636" y="306069"/>
                  </a:lnTo>
                  <a:lnTo>
                    <a:pt x="323827" y="306069"/>
                  </a:lnTo>
                  <a:lnTo>
                    <a:pt x="328422" y="302259"/>
                  </a:lnTo>
                  <a:lnTo>
                    <a:pt x="334133" y="298449"/>
                  </a:lnTo>
                  <a:lnTo>
                    <a:pt x="339717" y="293369"/>
                  </a:lnTo>
                  <a:lnTo>
                    <a:pt x="345079" y="288289"/>
                  </a:lnTo>
                  <a:lnTo>
                    <a:pt x="350126" y="283209"/>
                  </a:lnTo>
                  <a:lnTo>
                    <a:pt x="359682" y="275589"/>
                  </a:lnTo>
                  <a:lnTo>
                    <a:pt x="369938" y="270509"/>
                  </a:lnTo>
                  <a:lnTo>
                    <a:pt x="381223" y="269239"/>
                  </a:lnTo>
                  <a:lnTo>
                    <a:pt x="414699" y="269239"/>
                  </a:lnTo>
                  <a:lnTo>
                    <a:pt x="414786" y="265429"/>
                  </a:lnTo>
                  <a:lnTo>
                    <a:pt x="411329" y="260349"/>
                  </a:lnTo>
                  <a:lnTo>
                    <a:pt x="406561" y="257809"/>
                  </a:lnTo>
                  <a:lnTo>
                    <a:pt x="345967" y="257809"/>
                  </a:lnTo>
                  <a:lnTo>
                    <a:pt x="339146" y="255269"/>
                  </a:lnTo>
                  <a:lnTo>
                    <a:pt x="336558" y="252729"/>
                  </a:lnTo>
                  <a:close/>
                </a:path>
                <a:path w="415289" h="458470" extrusionOk="0">
                  <a:moveTo>
                    <a:pt x="143700" y="297179"/>
                  </a:moveTo>
                  <a:lnTo>
                    <a:pt x="129120" y="297179"/>
                  </a:lnTo>
                  <a:lnTo>
                    <a:pt x="136461" y="298449"/>
                  </a:lnTo>
                  <a:lnTo>
                    <a:pt x="143700" y="297179"/>
                  </a:lnTo>
                  <a:close/>
                </a:path>
                <a:path w="415289" h="458470" extrusionOk="0">
                  <a:moveTo>
                    <a:pt x="181952" y="226059"/>
                  </a:moveTo>
                  <a:lnTo>
                    <a:pt x="179476" y="227329"/>
                  </a:lnTo>
                  <a:lnTo>
                    <a:pt x="163433" y="234949"/>
                  </a:lnTo>
                  <a:lnTo>
                    <a:pt x="148618" y="243839"/>
                  </a:lnTo>
                  <a:lnTo>
                    <a:pt x="135970" y="255269"/>
                  </a:lnTo>
                  <a:lnTo>
                    <a:pt x="126428" y="270509"/>
                  </a:lnTo>
                  <a:lnTo>
                    <a:pt x="125272" y="274319"/>
                  </a:lnTo>
                  <a:lnTo>
                    <a:pt x="121996" y="276859"/>
                  </a:lnTo>
                  <a:lnTo>
                    <a:pt x="119456" y="279399"/>
                  </a:lnTo>
                  <a:lnTo>
                    <a:pt x="145656" y="279399"/>
                  </a:lnTo>
                  <a:lnTo>
                    <a:pt x="151296" y="267969"/>
                  </a:lnTo>
                  <a:lnTo>
                    <a:pt x="160958" y="257809"/>
                  </a:lnTo>
                  <a:lnTo>
                    <a:pt x="172379" y="250189"/>
                  </a:lnTo>
                  <a:lnTo>
                    <a:pt x="183299" y="246379"/>
                  </a:lnTo>
                  <a:lnTo>
                    <a:pt x="211582" y="246379"/>
                  </a:lnTo>
                  <a:lnTo>
                    <a:pt x="212318" y="245109"/>
                  </a:lnTo>
                  <a:lnTo>
                    <a:pt x="214566" y="242569"/>
                  </a:lnTo>
                  <a:lnTo>
                    <a:pt x="220072" y="237489"/>
                  </a:lnTo>
                  <a:lnTo>
                    <a:pt x="225961" y="233679"/>
                  </a:lnTo>
                  <a:lnTo>
                    <a:pt x="233036" y="232409"/>
                  </a:lnTo>
                  <a:lnTo>
                    <a:pt x="198462" y="232409"/>
                  </a:lnTo>
                  <a:lnTo>
                    <a:pt x="192392" y="228599"/>
                  </a:lnTo>
                  <a:lnTo>
                    <a:pt x="185394" y="227329"/>
                  </a:lnTo>
                  <a:lnTo>
                    <a:pt x="181952" y="226059"/>
                  </a:lnTo>
                  <a:close/>
                </a:path>
                <a:path w="415289" h="458470" extrusionOk="0">
                  <a:moveTo>
                    <a:pt x="383060" y="250189"/>
                  </a:moveTo>
                  <a:lnTo>
                    <a:pt x="372452" y="251459"/>
                  </a:lnTo>
                  <a:lnTo>
                    <a:pt x="362153" y="253999"/>
                  </a:lnTo>
                  <a:lnTo>
                    <a:pt x="353511" y="257809"/>
                  </a:lnTo>
                  <a:lnTo>
                    <a:pt x="406561" y="257809"/>
                  </a:lnTo>
                  <a:lnTo>
                    <a:pt x="404177" y="256539"/>
                  </a:lnTo>
                  <a:lnTo>
                    <a:pt x="393721" y="252729"/>
                  </a:lnTo>
                  <a:lnTo>
                    <a:pt x="383060" y="250189"/>
                  </a:lnTo>
                  <a:close/>
                </a:path>
                <a:path w="415289" h="458470" extrusionOk="0">
                  <a:moveTo>
                    <a:pt x="369112" y="0"/>
                  </a:moveTo>
                  <a:lnTo>
                    <a:pt x="350506" y="11429"/>
                  </a:lnTo>
                  <a:lnTo>
                    <a:pt x="330647" y="19049"/>
                  </a:lnTo>
                  <a:lnTo>
                    <a:pt x="289648" y="29209"/>
                  </a:lnTo>
                  <a:lnTo>
                    <a:pt x="273438" y="34289"/>
                  </a:lnTo>
                  <a:lnTo>
                    <a:pt x="230436" y="62229"/>
                  </a:lnTo>
                  <a:lnTo>
                    <a:pt x="211841" y="111759"/>
                  </a:lnTo>
                  <a:lnTo>
                    <a:pt x="212642" y="128269"/>
                  </a:lnTo>
                  <a:lnTo>
                    <a:pt x="216634" y="144779"/>
                  </a:lnTo>
                  <a:lnTo>
                    <a:pt x="223850" y="160019"/>
                  </a:lnTo>
                  <a:lnTo>
                    <a:pt x="225704" y="163829"/>
                  </a:lnTo>
                  <a:lnTo>
                    <a:pt x="227495" y="168909"/>
                  </a:lnTo>
                  <a:lnTo>
                    <a:pt x="216369" y="210819"/>
                  </a:lnTo>
                  <a:lnTo>
                    <a:pt x="204939" y="226059"/>
                  </a:lnTo>
                  <a:lnTo>
                    <a:pt x="200164" y="231139"/>
                  </a:lnTo>
                  <a:lnTo>
                    <a:pt x="198462" y="232409"/>
                  </a:lnTo>
                  <a:lnTo>
                    <a:pt x="233036" y="232409"/>
                  </a:lnTo>
                  <a:lnTo>
                    <a:pt x="242100" y="233679"/>
                  </a:lnTo>
                  <a:lnTo>
                    <a:pt x="280924" y="251459"/>
                  </a:lnTo>
                  <a:lnTo>
                    <a:pt x="283032" y="252729"/>
                  </a:lnTo>
                  <a:lnTo>
                    <a:pt x="286258" y="253999"/>
                  </a:lnTo>
                  <a:lnTo>
                    <a:pt x="288658" y="252729"/>
                  </a:lnTo>
                  <a:lnTo>
                    <a:pt x="336558" y="252729"/>
                  </a:lnTo>
                  <a:lnTo>
                    <a:pt x="332676" y="248919"/>
                  </a:lnTo>
                  <a:lnTo>
                    <a:pt x="331038" y="247649"/>
                  </a:lnTo>
                  <a:lnTo>
                    <a:pt x="328803" y="246379"/>
                  </a:lnTo>
                  <a:lnTo>
                    <a:pt x="327113" y="245109"/>
                  </a:lnTo>
                  <a:lnTo>
                    <a:pt x="321453" y="240029"/>
                  </a:lnTo>
                  <a:lnTo>
                    <a:pt x="315263" y="236219"/>
                  </a:lnTo>
                  <a:lnTo>
                    <a:pt x="308470" y="234949"/>
                  </a:lnTo>
                  <a:lnTo>
                    <a:pt x="294017" y="234949"/>
                  </a:lnTo>
                  <a:lnTo>
                    <a:pt x="286296" y="232409"/>
                  </a:lnTo>
                  <a:lnTo>
                    <a:pt x="273006" y="224789"/>
                  </a:lnTo>
                  <a:lnTo>
                    <a:pt x="265853" y="220979"/>
                  </a:lnTo>
                  <a:lnTo>
                    <a:pt x="258222" y="218439"/>
                  </a:lnTo>
                  <a:lnTo>
                    <a:pt x="249694" y="217169"/>
                  </a:lnTo>
                  <a:lnTo>
                    <a:pt x="242088" y="217169"/>
                  </a:lnTo>
                  <a:lnTo>
                    <a:pt x="237448" y="213359"/>
                  </a:lnTo>
                  <a:lnTo>
                    <a:pt x="246903" y="175259"/>
                  </a:lnTo>
                  <a:lnTo>
                    <a:pt x="263074" y="147319"/>
                  </a:lnTo>
                  <a:lnTo>
                    <a:pt x="238963" y="147319"/>
                  </a:lnTo>
                  <a:lnTo>
                    <a:pt x="231767" y="130809"/>
                  </a:lnTo>
                  <a:lnTo>
                    <a:pt x="230352" y="110489"/>
                  </a:lnTo>
                  <a:lnTo>
                    <a:pt x="234405" y="90169"/>
                  </a:lnTo>
                  <a:lnTo>
                    <a:pt x="265476" y="58419"/>
                  </a:lnTo>
                  <a:lnTo>
                    <a:pt x="326415" y="38099"/>
                  </a:lnTo>
                  <a:lnTo>
                    <a:pt x="362851" y="29209"/>
                  </a:lnTo>
                  <a:lnTo>
                    <a:pt x="382037" y="29209"/>
                  </a:lnTo>
                  <a:lnTo>
                    <a:pt x="379559" y="20319"/>
                  </a:lnTo>
                  <a:lnTo>
                    <a:pt x="369112" y="0"/>
                  </a:lnTo>
                  <a:close/>
                </a:path>
                <a:path w="415289" h="458470" extrusionOk="0">
                  <a:moveTo>
                    <a:pt x="211582" y="246379"/>
                  </a:moveTo>
                  <a:lnTo>
                    <a:pt x="187756" y="246379"/>
                  </a:lnTo>
                  <a:lnTo>
                    <a:pt x="192024" y="251459"/>
                  </a:lnTo>
                  <a:lnTo>
                    <a:pt x="199974" y="252729"/>
                  </a:lnTo>
                  <a:lnTo>
                    <a:pt x="204089" y="251459"/>
                  </a:lnTo>
                  <a:lnTo>
                    <a:pt x="210108" y="248919"/>
                  </a:lnTo>
                  <a:lnTo>
                    <a:pt x="211582" y="246379"/>
                  </a:lnTo>
                  <a:close/>
                </a:path>
                <a:path w="415289" h="458470" extrusionOk="0">
                  <a:moveTo>
                    <a:pt x="272757" y="163829"/>
                  </a:moveTo>
                  <a:lnTo>
                    <a:pt x="267766" y="163829"/>
                  </a:lnTo>
                  <a:lnTo>
                    <a:pt x="264820" y="181609"/>
                  </a:lnTo>
                  <a:lnTo>
                    <a:pt x="290567" y="182879"/>
                  </a:lnTo>
                  <a:lnTo>
                    <a:pt x="313926" y="180339"/>
                  </a:lnTo>
                  <a:lnTo>
                    <a:pt x="334859" y="168909"/>
                  </a:lnTo>
                  <a:lnTo>
                    <a:pt x="339121" y="165099"/>
                  </a:lnTo>
                  <a:lnTo>
                    <a:pt x="277088" y="165099"/>
                  </a:lnTo>
                  <a:lnTo>
                    <a:pt x="272757" y="163829"/>
                  </a:lnTo>
                  <a:close/>
                </a:path>
                <a:path w="415289" h="458470" extrusionOk="0">
                  <a:moveTo>
                    <a:pt x="382037" y="29209"/>
                  </a:moveTo>
                  <a:lnTo>
                    <a:pt x="363258" y="29209"/>
                  </a:lnTo>
                  <a:lnTo>
                    <a:pt x="364464" y="31749"/>
                  </a:lnTo>
                  <a:lnTo>
                    <a:pt x="364883" y="33019"/>
                  </a:lnTo>
                  <a:lnTo>
                    <a:pt x="362880" y="96519"/>
                  </a:lnTo>
                  <a:lnTo>
                    <a:pt x="329463" y="149859"/>
                  </a:lnTo>
                  <a:lnTo>
                    <a:pt x="294696" y="165099"/>
                  </a:lnTo>
                  <a:lnTo>
                    <a:pt x="339121" y="165099"/>
                  </a:lnTo>
                  <a:lnTo>
                    <a:pt x="364427" y="135889"/>
                  </a:lnTo>
                  <a:lnTo>
                    <a:pt x="384492" y="82549"/>
                  </a:lnTo>
                  <a:lnTo>
                    <a:pt x="386675" y="60959"/>
                  </a:lnTo>
                  <a:lnTo>
                    <a:pt x="385222" y="40639"/>
                  </a:lnTo>
                  <a:lnTo>
                    <a:pt x="382037" y="29209"/>
                  </a:lnTo>
                  <a:close/>
                </a:path>
                <a:path w="415289" h="458470" extrusionOk="0">
                  <a:moveTo>
                    <a:pt x="324840" y="63499"/>
                  </a:moveTo>
                  <a:lnTo>
                    <a:pt x="301208" y="82549"/>
                  </a:lnTo>
                  <a:lnTo>
                    <a:pt x="278372" y="101599"/>
                  </a:lnTo>
                  <a:lnTo>
                    <a:pt x="257301" y="123189"/>
                  </a:lnTo>
                  <a:lnTo>
                    <a:pt x="238963" y="147319"/>
                  </a:lnTo>
                  <a:lnTo>
                    <a:pt x="263074" y="147319"/>
                  </a:lnTo>
                  <a:lnTo>
                    <a:pt x="273001" y="135889"/>
                  </a:lnTo>
                  <a:lnTo>
                    <a:pt x="287280" y="121919"/>
                  </a:lnTo>
                  <a:lnTo>
                    <a:pt x="316814" y="93979"/>
                  </a:lnTo>
                  <a:lnTo>
                    <a:pt x="321523" y="88899"/>
                  </a:lnTo>
                  <a:lnTo>
                    <a:pt x="326483" y="85089"/>
                  </a:lnTo>
                  <a:lnTo>
                    <a:pt x="331632" y="81279"/>
                  </a:lnTo>
                  <a:lnTo>
                    <a:pt x="336905" y="77469"/>
                  </a:lnTo>
                  <a:lnTo>
                    <a:pt x="324840" y="634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3274497" y="3887528"/>
              <a:ext cx="127686" cy="69038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52"/>
          <p:cNvGrpSpPr/>
          <p:nvPr/>
        </p:nvGrpSpPr>
        <p:grpSpPr>
          <a:xfrm>
            <a:off x="19599630" y="10055899"/>
            <a:ext cx="1998214" cy="1910550"/>
            <a:chOff x="7243057" y="3616148"/>
            <a:chExt cx="749330" cy="595472"/>
          </a:xfrm>
        </p:grpSpPr>
        <p:sp>
          <p:nvSpPr>
            <p:cNvPr id="836" name="Google Shape;836;p52"/>
            <p:cNvSpPr/>
            <p:nvPr/>
          </p:nvSpPr>
          <p:spPr>
            <a:xfrm>
              <a:off x="7372985" y="3719415"/>
              <a:ext cx="489312" cy="388835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7243057" y="361614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7440566" y="3793322"/>
              <a:ext cx="249234" cy="242935"/>
            </a:xfrm>
            <a:custGeom>
              <a:avLst/>
              <a:gdLst/>
              <a:ahLst/>
              <a:cxnLst/>
              <a:rect l="l" t="t" r="r" b="b"/>
              <a:pathLst>
                <a:path w="291465" h="357504" extrusionOk="0">
                  <a:moveTo>
                    <a:pt x="9117" y="0"/>
                  </a:moveTo>
                  <a:lnTo>
                    <a:pt x="2145" y="596"/>
                  </a:lnTo>
                  <a:lnTo>
                    <a:pt x="0" y="3913"/>
                  </a:lnTo>
                  <a:lnTo>
                    <a:pt x="2209" y="9994"/>
                  </a:lnTo>
                  <a:lnTo>
                    <a:pt x="4317" y="10642"/>
                  </a:lnTo>
                  <a:lnTo>
                    <a:pt x="6933" y="10782"/>
                  </a:lnTo>
                  <a:lnTo>
                    <a:pt x="20678" y="13778"/>
                  </a:lnTo>
                  <a:lnTo>
                    <a:pt x="43509" y="44919"/>
                  </a:lnTo>
                  <a:lnTo>
                    <a:pt x="43979" y="307936"/>
                  </a:lnTo>
                  <a:lnTo>
                    <a:pt x="47760" y="327494"/>
                  </a:lnTo>
                  <a:lnTo>
                    <a:pt x="58117" y="343117"/>
                  </a:lnTo>
                  <a:lnTo>
                    <a:pt x="73690" y="353465"/>
                  </a:lnTo>
                  <a:lnTo>
                    <a:pt x="93115" y="357200"/>
                  </a:lnTo>
                  <a:lnTo>
                    <a:pt x="156615" y="357200"/>
                  </a:lnTo>
                  <a:lnTo>
                    <a:pt x="156615" y="346668"/>
                  </a:lnTo>
                  <a:lnTo>
                    <a:pt x="122065" y="346668"/>
                  </a:lnTo>
                  <a:lnTo>
                    <a:pt x="107144" y="346627"/>
                  </a:lnTo>
                  <a:lnTo>
                    <a:pt x="66452" y="336331"/>
                  </a:lnTo>
                  <a:lnTo>
                    <a:pt x="54508" y="58146"/>
                  </a:lnTo>
                  <a:lnTo>
                    <a:pt x="54444" y="49999"/>
                  </a:lnTo>
                  <a:lnTo>
                    <a:pt x="39013" y="13182"/>
                  </a:lnTo>
                  <a:lnTo>
                    <a:pt x="36753" y="10756"/>
                  </a:lnTo>
                  <a:lnTo>
                    <a:pt x="271637" y="10745"/>
                  </a:lnTo>
                  <a:lnTo>
                    <a:pt x="261268" y="3911"/>
                  </a:lnTo>
                  <a:lnTo>
                    <a:pt x="241210" y="152"/>
                  </a:lnTo>
                  <a:lnTo>
                    <a:pt x="12229" y="152"/>
                  </a:lnTo>
                  <a:lnTo>
                    <a:pt x="9117" y="0"/>
                  </a:lnTo>
                  <a:close/>
                </a:path>
                <a:path w="291465" h="357504" extrusionOk="0">
                  <a:moveTo>
                    <a:pt x="156615" y="346595"/>
                  </a:moveTo>
                  <a:lnTo>
                    <a:pt x="122065" y="346668"/>
                  </a:lnTo>
                  <a:lnTo>
                    <a:pt x="156615" y="346668"/>
                  </a:lnTo>
                  <a:close/>
                </a:path>
                <a:path w="291465" h="357504" extrusionOk="0">
                  <a:moveTo>
                    <a:pt x="271637" y="10745"/>
                  </a:moveTo>
                  <a:lnTo>
                    <a:pt x="177577" y="10745"/>
                  </a:lnTo>
                  <a:lnTo>
                    <a:pt x="241375" y="10782"/>
                  </a:lnTo>
                  <a:lnTo>
                    <a:pt x="257272" y="13728"/>
                  </a:lnTo>
                  <a:lnTo>
                    <a:pt x="269723" y="21920"/>
                  </a:lnTo>
                  <a:lnTo>
                    <a:pt x="277842" y="34445"/>
                  </a:lnTo>
                  <a:lnTo>
                    <a:pt x="280673" y="49999"/>
                  </a:lnTo>
                  <a:lnTo>
                    <a:pt x="280745" y="207302"/>
                  </a:lnTo>
                  <a:lnTo>
                    <a:pt x="291299" y="207302"/>
                  </a:lnTo>
                  <a:lnTo>
                    <a:pt x="291216" y="49999"/>
                  </a:lnTo>
                  <a:lnTo>
                    <a:pt x="287553" y="30295"/>
                  </a:lnTo>
                  <a:lnTo>
                    <a:pt x="277137" y="14373"/>
                  </a:lnTo>
                  <a:lnTo>
                    <a:pt x="271637" y="10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7513012" y="3818229"/>
              <a:ext cx="280933" cy="24725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52"/>
          <p:cNvGrpSpPr/>
          <p:nvPr/>
        </p:nvGrpSpPr>
        <p:grpSpPr>
          <a:xfrm>
            <a:off x="2863278" y="2386621"/>
            <a:ext cx="1998214" cy="1910550"/>
            <a:chOff x="939095" y="1039936"/>
            <a:chExt cx="749330" cy="595472"/>
          </a:xfrm>
        </p:grpSpPr>
        <p:sp>
          <p:nvSpPr>
            <p:cNvPr id="841" name="Google Shape;841;p52"/>
            <p:cNvSpPr/>
            <p:nvPr/>
          </p:nvSpPr>
          <p:spPr>
            <a:xfrm>
              <a:off x="1069022" y="1143195"/>
              <a:ext cx="489312" cy="388843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939095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2"/>
            <p:cNvSpPr/>
            <p:nvPr/>
          </p:nvSpPr>
          <p:spPr>
            <a:xfrm>
              <a:off x="1141469" y="1160161"/>
              <a:ext cx="355117" cy="216614"/>
            </a:xfrm>
            <a:custGeom>
              <a:avLst/>
              <a:gdLst/>
              <a:ahLst/>
              <a:cxnLst/>
              <a:rect l="l" t="t" r="r" b="b"/>
              <a:pathLst>
                <a:path w="415289" h="318769" extrusionOk="0">
                  <a:moveTo>
                    <a:pt x="211289" y="159193"/>
                  </a:moveTo>
                  <a:lnTo>
                    <a:pt x="196847" y="159193"/>
                  </a:lnTo>
                  <a:lnTo>
                    <a:pt x="204673" y="159499"/>
                  </a:lnTo>
                  <a:lnTo>
                    <a:pt x="204673" y="318325"/>
                  </a:lnTo>
                  <a:lnTo>
                    <a:pt x="210108" y="313740"/>
                  </a:lnTo>
                  <a:lnTo>
                    <a:pt x="211454" y="308800"/>
                  </a:lnTo>
                  <a:lnTo>
                    <a:pt x="211311" y="268785"/>
                  </a:lnTo>
                  <a:lnTo>
                    <a:pt x="211289" y="159193"/>
                  </a:lnTo>
                  <a:close/>
                </a:path>
                <a:path w="415289" h="318769" extrusionOk="0">
                  <a:moveTo>
                    <a:pt x="341820" y="158508"/>
                  </a:moveTo>
                  <a:lnTo>
                    <a:pt x="211289" y="158508"/>
                  </a:lnTo>
                  <a:lnTo>
                    <a:pt x="216382" y="159131"/>
                  </a:lnTo>
                  <a:lnTo>
                    <a:pt x="220497" y="159296"/>
                  </a:lnTo>
                  <a:lnTo>
                    <a:pt x="224459" y="160197"/>
                  </a:lnTo>
                  <a:lnTo>
                    <a:pt x="260776" y="175001"/>
                  </a:lnTo>
                  <a:lnTo>
                    <a:pt x="274701" y="184467"/>
                  </a:lnTo>
                  <a:lnTo>
                    <a:pt x="276758" y="184886"/>
                  </a:lnTo>
                  <a:lnTo>
                    <a:pt x="285381" y="178955"/>
                  </a:lnTo>
                  <a:lnTo>
                    <a:pt x="296989" y="172567"/>
                  </a:lnTo>
                  <a:lnTo>
                    <a:pt x="319353" y="162869"/>
                  </a:lnTo>
                  <a:lnTo>
                    <a:pt x="341820" y="158508"/>
                  </a:lnTo>
                  <a:close/>
                </a:path>
                <a:path w="415289" h="318769" extrusionOk="0">
                  <a:moveTo>
                    <a:pt x="410047" y="158032"/>
                  </a:moveTo>
                  <a:lnTo>
                    <a:pt x="67218" y="158032"/>
                  </a:lnTo>
                  <a:lnTo>
                    <a:pt x="82194" y="159258"/>
                  </a:lnTo>
                  <a:lnTo>
                    <a:pt x="96577" y="162869"/>
                  </a:lnTo>
                  <a:lnTo>
                    <a:pt x="110156" y="168059"/>
                  </a:lnTo>
                  <a:lnTo>
                    <a:pt x="123217" y="174674"/>
                  </a:lnTo>
                  <a:lnTo>
                    <a:pt x="135775" y="182460"/>
                  </a:lnTo>
                  <a:lnTo>
                    <a:pt x="139052" y="184658"/>
                  </a:lnTo>
                  <a:lnTo>
                    <a:pt x="141097" y="184340"/>
                  </a:lnTo>
                  <a:lnTo>
                    <a:pt x="175869" y="165087"/>
                  </a:lnTo>
                  <a:lnTo>
                    <a:pt x="196847" y="159193"/>
                  </a:lnTo>
                  <a:lnTo>
                    <a:pt x="211289" y="159193"/>
                  </a:lnTo>
                  <a:lnTo>
                    <a:pt x="211289" y="158508"/>
                  </a:lnTo>
                  <a:lnTo>
                    <a:pt x="341820" y="158508"/>
                  </a:lnTo>
                  <a:lnTo>
                    <a:pt x="342025" y="158469"/>
                  </a:lnTo>
                  <a:lnTo>
                    <a:pt x="410159" y="158469"/>
                  </a:lnTo>
                  <a:lnTo>
                    <a:pt x="410047" y="158032"/>
                  </a:lnTo>
                  <a:close/>
                </a:path>
                <a:path w="415289" h="318769" extrusionOk="0">
                  <a:moveTo>
                    <a:pt x="209270" y="0"/>
                  </a:moveTo>
                  <a:lnTo>
                    <a:pt x="206514" y="127"/>
                  </a:lnTo>
                  <a:lnTo>
                    <a:pt x="205778" y="4508"/>
                  </a:lnTo>
                  <a:lnTo>
                    <a:pt x="204444" y="8890"/>
                  </a:lnTo>
                  <a:lnTo>
                    <a:pt x="204495" y="18910"/>
                  </a:lnTo>
                  <a:lnTo>
                    <a:pt x="202590" y="20726"/>
                  </a:lnTo>
                  <a:lnTo>
                    <a:pt x="196977" y="20891"/>
                  </a:lnTo>
                  <a:lnTo>
                    <a:pt x="170689" y="23119"/>
                  </a:lnTo>
                  <a:lnTo>
                    <a:pt x="120344" y="36457"/>
                  </a:lnTo>
                  <a:lnTo>
                    <a:pt x="66168" y="67386"/>
                  </a:lnTo>
                  <a:lnTo>
                    <a:pt x="20578" y="120049"/>
                  </a:lnTo>
                  <a:lnTo>
                    <a:pt x="4459" y="160340"/>
                  </a:lnTo>
                  <a:lnTo>
                    <a:pt x="0" y="181089"/>
                  </a:lnTo>
                  <a:lnTo>
                    <a:pt x="6573" y="177684"/>
                  </a:lnTo>
                  <a:lnTo>
                    <a:pt x="12738" y="174455"/>
                  </a:lnTo>
                  <a:lnTo>
                    <a:pt x="18673" y="171447"/>
                  </a:lnTo>
                  <a:lnTo>
                    <a:pt x="24561" y="168706"/>
                  </a:lnTo>
                  <a:lnTo>
                    <a:pt x="38472" y="163310"/>
                  </a:lnTo>
                  <a:lnTo>
                    <a:pt x="52668" y="159567"/>
                  </a:lnTo>
                  <a:lnTo>
                    <a:pt x="67218" y="158032"/>
                  </a:lnTo>
                  <a:lnTo>
                    <a:pt x="410047" y="158032"/>
                  </a:lnTo>
                  <a:lnTo>
                    <a:pt x="406160" y="142923"/>
                  </a:lnTo>
                  <a:lnTo>
                    <a:pt x="371036" y="86810"/>
                  </a:lnTo>
                  <a:lnTo>
                    <a:pt x="316349" y="45819"/>
                  </a:lnTo>
                  <a:lnTo>
                    <a:pt x="253120" y="24431"/>
                  </a:lnTo>
                  <a:lnTo>
                    <a:pt x="213842" y="20675"/>
                  </a:lnTo>
                  <a:lnTo>
                    <a:pt x="211404" y="19392"/>
                  </a:lnTo>
                  <a:lnTo>
                    <a:pt x="211514" y="8890"/>
                  </a:lnTo>
                  <a:lnTo>
                    <a:pt x="210070" y="4483"/>
                  </a:lnTo>
                  <a:lnTo>
                    <a:pt x="209270" y="0"/>
                  </a:lnTo>
                  <a:close/>
                </a:path>
                <a:path w="415289" h="318769" extrusionOk="0">
                  <a:moveTo>
                    <a:pt x="410159" y="158469"/>
                  </a:moveTo>
                  <a:lnTo>
                    <a:pt x="342025" y="158469"/>
                  </a:lnTo>
                  <a:lnTo>
                    <a:pt x="365014" y="159771"/>
                  </a:lnTo>
                  <a:lnTo>
                    <a:pt x="388327" y="167182"/>
                  </a:lnTo>
                  <a:lnTo>
                    <a:pt x="395024" y="170326"/>
                  </a:lnTo>
                  <a:lnTo>
                    <a:pt x="401688" y="173632"/>
                  </a:lnTo>
                  <a:lnTo>
                    <a:pt x="415163" y="180454"/>
                  </a:lnTo>
                  <a:lnTo>
                    <a:pt x="415058" y="178955"/>
                  </a:lnTo>
                  <a:lnTo>
                    <a:pt x="415005" y="177684"/>
                  </a:lnTo>
                  <a:lnTo>
                    <a:pt x="414845" y="176682"/>
                  </a:lnTo>
                  <a:lnTo>
                    <a:pt x="410159" y="158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2"/>
            <p:cNvSpPr/>
            <p:nvPr/>
          </p:nvSpPr>
          <p:spPr>
            <a:xfrm>
              <a:off x="1183300" y="1289404"/>
              <a:ext cx="284528" cy="190292"/>
            </a:xfrm>
            <a:custGeom>
              <a:avLst/>
              <a:gdLst/>
              <a:ahLst/>
              <a:cxnLst/>
              <a:rect l="l" t="t" r="r" b="b"/>
              <a:pathLst>
                <a:path w="332739" h="280035" extrusionOk="0">
                  <a:moveTo>
                    <a:pt x="189395" y="151206"/>
                  </a:moveTo>
                  <a:lnTo>
                    <a:pt x="148018" y="151206"/>
                  </a:lnTo>
                  <a:lnTo>
                    <a:pt x="123734" y="156121"/>
                  </a:lnTo>
                  <a:lnTo>
                    <a:pt x="103878" y="169518"/>
                  </a:lnTo>
                  <a:lnTo>
                    <a:pt x="90477" y="189369"/>
                  </a:lnTo>
                  <a:lnTo>
                    <a:pt x="85559" y="213652"/>
                  </a:lnTo>
                  <a:lnTo>
                    <a:pt x="85559" y="264274"/>
                  </a:lnTo>
                  <a:lnTo>
                    <a:pt x="135145" y="276848"/>
                  </a:lnTo>
                  <a:lnTo>
                    <a:pt x="174104" y="279844"/>
                  </a:lnTo>
                  <a:lnTo>
                    <a:pt x="204811" y="277787"/>
                  </a:lnTo>
                  <a:lnTo>
                    <a:pt x="227753" y="273197"/>
                  </a:lnTo>
                  <a:lnTo>
                    <a:pt x="242407" y="268448"/>
                  </a:lnTo>
                  <a:lnTo>
                    <a:pt x="248246" y="265912"/>
                  </a:lnTo>
                  <a:lnTo>
                    <a:pt x="251472" y="264274"/>
                  </a:lnTo>
                  <a:lnTo>
                    <a:pt x="251815" y="264274"/>
                  </a:lnTo>
                  <a:lnTo>
                    <a:pt x="251815" y="213652"/>
                  </a:lnTo>
                  <a:lnTo>
                    <a:pt x="246920" y="189369"/>
                  </a:lnTo>
                  <a:lnTo>
                    <a:pt x="233530" y="169518"/>
                  </a:lnTo>
                  <a:lnTo>
                    <a:pt x="213678" y="156121"/>
                  </a:lnTo>
                  <a:lnTo>
                    <a:pt x="189395" y="151206"/>
                  </a:lnTo>
                  <a:close/>
                </a:path>
                <a:path w="332739" h="280035" extrusionOk="0">
                  <a:moveTo>
                    <a:pt x="270090" y="100863"/>
                  </a:moveTo>
                  <a:lnTo>
                    <a:pt x="229031" y="100863"/>
                  </a:lnTo>
                  <a:lnTo>
                    <a:pt x="227506" y="112836"/>
                  </a:lnTo>
                  <a:lnTo>
                    <a:pt x="223750" y="123966"/>
                  </a:lnTo>
                  <a:lnTo>
                    <a:pt x="217962" y="134051"/>
                  </a:lnTo>
                  <a:lnTo>
                    <a:pt x="210477" y="142735"/>
                  </a:lnTo>
                  <a:lnTo>
                    <a:pt x="231670" y="152949"/>
                  </a:lnTo>
                  <a:lnTo>
                    <a:pt x="248453" y="169070"/>
                  </a:lnTo>
                  <a:lnTo>
                    <a:pt x="259497" y="189775"/>
                  </a:lnTo>
                  <a:lnTo>
                    <a:pt x="263459" y="213652"/>
                  </a:lnTo>
                  <a:lnTo>
                    <a:pt x="263474" y="229323"/>
                  </a:lnTo>
                  <a:lnTo>
                    <a:pt x="290591" y="226658"/>
                  </a:lnTo>
                  <a:lnTo>
                    <a:pt x="310827" y="222186"/>
                  </a:lnTo>
                  <a:lnTo>
                    <a:pt x="323751" y="217847"/>
                  </a:lnTo>
                  <a:lnTo>
                    <a:pt x="328930" y="215582"/>
                  </a:lnTo>
                  <a:lnTo>
                    <a:pt x="332181" y="213918"/>
                  </a:lnTo>
                  <a:lnTo>
                    <a:pt x="332536" y="213918"/>
                  </a:lnTo>
                  <a:lnTo>
                    <a:pt x="332536" y="163296"/>
                  </a:lnTo>
                  <a:lnTo>
                    <a:pt x="327619" y="139021"/>
                  </a:lnTo>
                  <a:lnTo>
                    <a:pt x="314220" y="119173"/>
                  </a:lnTo>
                  <a:lnTo>
                    <a:pt x="294367" y="105778"/>
                  </a:lnTo>
                  <a:lnTo>
                    <a:pt x="270090" y="100863"/>
                  </a:lnTo>
                  <a:close/>
                </a:path>
                <a:path w="332739" h="280035" extrusionOk="0">
                  <a:moveTo>
                    <a:pt x="105359" y="100863"/>
                  </a:moveTo>
                  <a:lnTo>
                    <a:pt x="62433" y="100863"/>
                  </a:lnTo>
                  <a:lnTo>
                    <a:pt x="38152" y="105778"/>
                  </a:lnTo>
                  <a:lnTo>
                    <a:pt x="18305" y="119173"/>
                  </a:lnTo>
                  <a:lnTo>
                    <a:pt x="4913" y="139021"/>
                  </a:lnTo>
                  <a:lnTo>
                    <a:pt x="0" y="163296"/>
                  </a:lnTo>
                  <a:lnTo>
                    <a:pt x="0" y="213918"/>
                  </a:lnTo>
                  <a:lnTo>
                    <a:pt x="40986" y="225053"/>
                  </a:lnTo>
                  <a:lnTo>
                    <a:pt x="73939" y="229019"/>
                  </a:lnTo>
                  <a:lnTo>
                    <a:pt x="73954" y="213652"/>
                  </a:lnTo>
                  <a:lnTo>
                    <a:pt x="77914" y="189775"/>
                  </a:lnTo>
                  <a:lnTo>
                    <a:pt x="88957" y="169070"/>
                  </a:lnTo>
                  <a:lnTo>
                    <a:pt x="105743" y="152949"/>
                  </a:lnTo>
                  <a:lnTo>
                    <a:pt x="126949" y="142735"/>
                  </a:lnTo>
                  <a:lnTo>
                    <a:pt x="119444" y="134012"/>
                  </a:lnTo>
                  <a:lnTo>
                    <a:pt x="113730" y="124061"/>
                  </a:lnTo>
                  <a:lnTo>
                    <a:pt x="109966" y="112997"/>
                  </a:lnTo>
                  <a:lnTo>
                    <a:pt x="108407" y="101092"/>
                  </a:lnTo>
                  <a:lnTo>
                    <a:pt x="106870" y="100990"/>
                  </a:lnTo>
                  <a:lnTo>
                    <a:pt x="105359" y="100863"/>
                  </a:lnTo>
                  <a:close/>
                </a:path>
                <a:path w="332739" h="280035" extrusionOk="0">
                  <a:moveTo>
                    <a:pt x="168706" y="50355"/>
                  </a:moveTo>
                  <a:lnTo>
                    <a:pt x="149728" y="54185"/>
                  </a:lnTo>
                  <a:lnTo>
                    <a:pt x="134226" y="64633"/>
                  </a:lnTo>
                  <a:lnTo>
                    <a:pt x="123772" y="80134"/>
                  </a:lnTo>
                  <a:lnTo>
                    <a:pt x="119938" y="99123"/>
                  </a:lnTo>
                  <a:lnTo>
                    <a:pt x="123772" y="118105"/>
                  </a:lnTo>
                  <a:lnTo>
                    <a:pt x="134226" y="133602"/>
                  </a:lnTo>
                  <a:lnTo>
                    <a:pt x="149728" y="144048"/>
                  </a:lnTo>
                  <a:lnTo>
                    <a:pt x="168706" y="147878"/>
                  </a:lnTo>
                  <a:lnTo>
                    <a:pt x="187701" y="144048"/>
                  </a:lnTo>
                  <a:lnTo>
                    <a:pt x="203201" y="133600"/>
                  </a:lnTo>
                  <a:lnTo>
                    <a:pt x="213646" y="118100"/>
                  </a:lnTo>
                  <a:lnTo>
                    <a:pt x="217474" y="99110"/>
                  </a:lnTo>
                  <a:lnTo>
                    <a:pt x="213646" y="80128"/>
                  </a:lnTo>
                  <a:lnTo>
                    <a:pt x="203201" y="64631"/>
                  </a:lnTo>
                  <a:lnTo>
                    <a:pt x="187701" y="54185"/>
                  </a:lnTo>
                  <a:lnTo>
                    <a:pt x="168706" y="50355"/>
                  </a:lnTo>
                  <a:close/>
                </a:path>
                <a:path w="332739" h="280035" extrusionOk="0">
                  <a:moveTo>
                    <a:pt x="83134" y="0"/>
                  </a:moveTo>
                  <a:lnTo>
                    <a:pt x="64150" y="3834"/>
                  </a:lnTo>
                  <a:lnTo>
                    <a:pt x="48648" y="14289"/>
                  </a:lnTo>
                  <a:lnTo>
                    <a:pt x="38198" y="29794"/>
                  </a:lnTo>
                  <a:lnTo>
                    <a:pt x="34366" y="48780"/>
                  </a:lnTo>
                  <a:lnTo>
                    <a:pt x="38198" y="67759"/>
                  </a:lnTo>
                  <a:lnTo>
                    <a:pt x="48648" y="83261"/>
                  </a:lnTo>
                  <a:lnTo>
                    <a:pt x="64150" y="93714"/>
                  </a:lnTo>
                  <a:lnTo>
                    <a:pt x="83134" y="97548"/>
                  </a:lnTo>
                  <a:lnTo>
                    <a:pt x="90158" y="97038"/>
                  </a:lnTo>
                  <a:lnTo>
                    <a:pt x="96862" y="95559"/>
                  </a:lnTo>
                  <a:lnTo>
                    <a:pt x="103186" y="93192"/>
                  </a:lnTo>
                  <a:lnTo>
                    <a:pt x="109067" y="90017"/>
                  </a:lnTo>
                  <a:lnTo>
                    <a:pt x="111943" y="78725"/>
                  </a:lnTo>
                  <a:lnTo>
                    <a:pt x="116838" y="68392"/>
                  </a:lnTo>
                  <a:lnTo>
                    <a:pt x="123521" y="59245"/>
                  </a:lnTo>
                  <a:lnTo>
                    <a:pt x="131762" y="51511"/>
                  </a:lnTo>
                  <a:lnTo>
                    <a:pt x="131840" y="50355"/>
                  </a:lnTo>
                  <a:lnTo>
                    <a:pt x="131914" y="48780"/>
                  </a:lnTo>
                  <a:lnTo>
                    <a:pt x="128073" y="29784"/>
                  </a:lnTo>
                  <a:lnTo>
                    <a:pt x="117611" y="14279"/>
                  </a:lnTo>
                  <a:lnTo>
                    <a:pt x="102102" y="3830"/>
                  </a:lnTo>
                  <a:lnTo>
                    <a:pt x="83134" y="0"/>
                  </a:lnTo>
                  <a:close/>
                </a:path>
                <a:path w="332739" h="280035" extrusionOk="0">
                  <a:moveTo>
                    <a:pt x="249389" y="0"/>
                  </a:moveTo>
                  <a:lnTo>
                    <a:pt x="230576" y="3764"/>
                  </a:lnTo>
                  <a:lnTo>
                    <a:pt x="215171" y="14041"/>
                  </a:lnTo>
                  <a:lnTo>
                    <a:pt x="204693" y="29301"/>
                  </a:lnTo>
                  <a:lnTo>
                    <a:pt x="200659" y="48018"/>
                  </a:lnTo>
                  <a:lnTo>
                    <a:pt x="211266" y="56437"/>
                  </a:lnTo>
                  <a:lnTo>
                    <a:pt x="219754" y="66981"/>
                  </a:lnTo>
                  <a:lnTo>
                    <a:pt x="225727" y="79270"/>
                  </a:lnTo>
                  <a:lnTo>
                    <a:pt x="228790" y="92925"/>
                  </a:lnTo>
                  <a:lnTo>
                    <a:pt x="235051" y="95846"/>
                  </a:lnTo>
                  <a:lnTo>
                    <a:pt x="242023" y="97523"/>
                  </a:lnTo>
                  <a:lnTo>
                    <a:pt x="249389" y="97523"/>
                  </a:lnTo>
                  <a:lnTo>
                    <a:pt x="268381" y="93693"/>
                  </a:lnTo>
                  <a:lnTo>
                    <a:pt x="283886" y="83248"/>
                  </a:lnTo>
                  <a:lnTo>
                    <a:pt x="294338" y="67755"/>
                  </a:lnTo>
                  <a:lnTo>
                    <a:pt x="298170" y="48780"/>
                  </a:lnTo>
                  <a:lnTo>
                    <a:pt x="294338" y="29784"/>
                  </a:lnTo>
                  <a:lnTo>
                    <a:pt x="283886" y="14279"/>
                  </a:lnTo>
                  <a:lnTo>
                    <a:pt x="268381" y="3830"/>
                  </a:lnTo>
                  <a:lnTo>
                    <a:pt x="249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52"/>
          <p:cNvGrpSpPr/>
          <p:nvPr/>
        </p:nvGrpSpPr>
        <p:grpSpPr>
          <a:xfrm>
            <a:off x="19599630" y="2386621"/>
            <a:ext cx="1998214" cy="1910550"/>
            <a:chOff x="7243057" y="1039936"/>
            <a:chExt cx="749330" cy="595472"/>
          </a:xfrm>
        </p:grpSpPr>
        <p:sp>
          <p:nvSpPr>
            <p:cNvPr id="846" name="Google Shape;846;p52"/>
            <p:cNvSpPr/>
            <p:nvPr/>
          </p:nvSpPr>
          <p:spPr>
            <a:xfrm>
              <a:off x="7372985" y="1143195"/>
              <a:ext cx="489312" cy="388843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7243057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7394281" y="1242533"/>
              <a:ext cx="446883" cy="192018"/>
            </a:xfrm>
            <a:custGeom>
              <a:avLst/>
              <a:gdLst/>
              <a:ahLst/>
              <a:cxnLst/>
              <a:rect l="l" t="t" r="r" b="b"/>
              <a:pathLst>
                <a:path w="522604" h="282575" extrusionOk="0">
                  <a:moveTo>
                    <a:pt x="469542" y="133657"/>
                  </a:moveTo>
                  <a:lnTo>
                    <a:pt x="446989" y="133657"/>
                  </a:lnTo>
                  <a:lnTo>
                    <a:pt x="446983" y="169685"/>
                  </a:lnTo>
                  <a:lnTo>
                    <a:pt x="446862" y="183289"/>
                  </a:lnTo>
                  <a:lnTo>
                    <a:pt x="445985" y="186134"/>
                  </a:lnTo>
                  <a:lnTo>
                    <a:pt x="444487" y="187239"/>
                  </a:lnTo>
                  <a:lnTo>
                    <a:pt x="438628" y="192955"/>
                  </a:lnTo>
                  <a:lnTo>
                    <a:pt x="434992" y="199553"/>
                  </a:lnTo>
                  <a:lnTo>
                    <a:pt x="433059" y="206897"/>
                  </a:lnTo>
                  <a:lnTo>
                    <a:pt x="432308" y="214849"/>
                  </a:lnTo>
                  <a:lnTo>
                    <a:pt x="432209" y="230179"/>
                  </a:lnTo>
                  <a:lnTo>
                    <a:pt x="431619" y="245449"/>
                  </a:lnTo>
                  <a:lnTo>
                    <a:pt x="428232" y="260215"/>
                  </a:lnTo>
                  <a:lnTo>
                    <a:pt x="419747" y="274031"/>
                  </a:lnTo>
                  <a:lnTo>
                    <a:pt x="421627" y="275377"/>
                  </a:lnTo>
                  <a:lnTo>
                    <a:pt x="422910" y="276596"/>
                  </a:lnTo>
                  <a:lnTo>
                    <a:pt x="434174" y="282120"/>
                  </a:lnTo>
                  <a:lnTo>
                    <a:pt x="438391" y="280254"/>
                  </a:lnTo>
                  <a:lnTo>
                    <a:pt x="442988" y="265547"/>
                  </a:lnTo>
                  <a:lnTo>
                    <a:pt x="444703" y="261127"/>
                  </a:lnTo>
                  <a:lnTo>
                    <a:pt x="446290" y="256657"/>
                  </a:lnTo>
                  <a:lnTo>
                    <a:pt x="479235" y="256657"/>
                  </a:lnTo>
                  <a:lnTo>
                    <a:pt x="481064" y="241895"/>
                  </a:lnTo>
                  <a:lnTo>
                    <a:pt x="481733" y="223458"/>
                  </a:lnTo>
                  <a:lnTo>
                    <a:pt x="478796" y="205399"/>
                  </a:lnTo>
                  <a:lnTo>
                    <a:pt x="470281" y="187975"/>
                  </a:lnTo>
                  <a:lnTo>
                    <a:pt x="469277" y="186528"/>
                  </a:lnTo>
                  <a:lnTo>
                    <a:pt x="469684" y="184013"/>
                  </a:lnTo>
                  <a:lnTo>
                    <a:pt x="469564" y="134966"/>
                  </a:lnTo>
                  <a:lnTo>
                    <a:pt x="469542" y="133657"/>
                  </a:lnTo>
                  <a:close/>
                </a:path>
                <a:path w="522604" h="282575" extrusionOk="0">
                  <a:moveTo>
                    <a:pt x="479235" y="256657"/>
                  </a:moveTo>
                  <a:lnTo>
                    <a:pt x="446290" y="256657"/>
                  </a:lnTo>
                  <a:lnTo>
                    <a:pt x="448462" y="257025"/>
                  </a:lnTo>
                  <a:lnTo>
                    <a:pt x="451942" y="278793"/>
                  </a:lnTo>
                  <a:lnTo>
                    <a:pt x="463707" y="279233"/>
                  </a:lnTo>
                  <a:lnTo>
                    <a:pt x="471520" y="276820"/>
                  </a:lnTo>
                  <a:lnTo>
                    <a:pt x="476250" y="270808"/>
                  </a:lnTo>
                  <a:lnTo>
                    <a:pt x="478764" y="260454"/>
                  </a:lnTo>
                  <a:lnTo>
                    <a:pt x="479235" y="256657"/>
                  </a:lnTo>
                  <a:close/>
                </a:path>
                <a:path w="522604" h="282575" extrusionOk="0">
                  <a:moveTo>
                    <a:pt x="260977" y="0"/>
                  </a:moveTo>
                  <a:lnTo>
                    <a:pt x="248114" y="1293"/>
                  </a:lnTo>
                  <a:lnTo>
                    <a:pt x="235204" y="5045"/>
                  </a:lnTo>
                  <a:lnTo>
                    <a:pt x="6553" y="92306"/>
                  </a:lnTo>
                  <a:lnTo>
                    <a:pt x="3492" y="96231"/>
                  </a:lnTo>
                  <a:lnTo>
                    <a:pt x="0" y="99063"/>
                  </a:lnTo>
                  <a:lnTo>
                    <a:pt x="10896" y="108473"/>
                  </a:lnTo>
                  <a:lnTo>
                    <a:pt x="11252" y="108473"/>
                  </a:lnTo>
                  <a:lnTo>
                    <a:pt x="238671" y="195062"/>
                  </a:lnTo>
                  <a:lnTo>
                    <a:pt x="249855" y="198226"/>
                  </a:lnTo>
                  <a:lnTo>
                    <a:pt x="261134" y="199293"/>
                  </a:lnTo>
                  <a:lnTo>
                    <a:pt x="272418" y="198257"/>
                  </a:lnTo>
                  <a:lnTo>
                    <a:pt x="283616" y="195113"/>
                  </a:lnTo>
                  <a:lnTo>
                    <a:pt x="439204" y="135816"/>
                  </a:lnTo>
                  <a:lnTo>
                    <a:pt x="442709" y="134966"/>
                  </a:lnTo>
                  <a:lnTo>
                    <a:pt x="446989" y="133657"/>
                  </a:lnTo>
                  <a:lnTo>
                    <a:pt x="469542" y="133657"/>
                  </a:lnTo>
                  <a:lnTo>
                    <a:pt x="469506" y="131397"/>
                  </a:lnTo>
                  <a:lnTo>
                    <a:pt x="469366" y="125644"/>
                  </a:lnTo>
                  <a:lnTo>
                    <a:pt x="471665" y="123167"/>
                  </a:lnTo>
                  <a:lnTo>
                    <a:pt x="484843" y="118555"/>
                  </a:lnTo>
                  <a:lnTo>
                    <a:pt x="492921" y="115622"/>
                  </a:lnTo>
                  <a:lnTo>
                    <a:pt x="500928" y="112524"/>
                  </a:lnTo>
                  <a:lnTo>
                    <a:pt x="508825" y="109185"/>
                  </a:lnTo>
                  <a:lnTo>
                    <a:pt x="513816" y="106962"/>
                  </a:lnTo>
                  <a:lnTo>
                    <a:pt x="517906" y="102758"/>
                  </a:lnTo>
                  <a:lnTo>
                    <a:pt x="522401" y="99456"/>
                  </a:lnTo>
                  <a:lnTo>
                    <a:pt x="517944" y="96116"/>
                  </a:lnTo>
                  <a:lnTo>
                    <a:pt x="513969" y="91557"/>
                  </a:lnTo>
                  <a:lnTo>
                    <a:pt x="286778" y="4879"/>
                  </a:lnTo>
                  <a:lnTo>
                    <a:pt x="273846" y="1187"/>
                  </a:lnTo>
                  <a:lnTo>
                    <a:pt x="260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7495994" y="1354949"/>
              <a:ext cx="243804" cy="75081"/>
            </a:xfrm>
            <a:custGeom>
              <a:avLst/>
              <a:gdLst/>
              <a:ahLst/>
              <a:cxnLst/>
              <a:rect l="l" t="t" r="r" b="b"/>
              <a:pathLst>
                <a:path w="285115" h="110489" extrusionOk="0">
                  <a:moveTo>
                    <a:pt x="0" y="0"/>
                  </a:moveTo>
                  <a:lnTo>
                    <a:pt x="2" y="40640"/>
                  </a:lnTo>
                  <a:lnTo>
                    <a:pt x="4732" y="63004"/>
                  </a:lnTo>
                  <a:lnTo>
                    <a:pt x="13195" y="70026"/>
                  </a:lnTo>
                  <a:lnTo>
                    <a:pt x="67273" y="100092"/>
                  </a:lnTo>
                  <a:lnTo>
                    <a:pt x="123642" y="110026"/>
                  </a:lnTo>
                  <a:lnTo>
                    <a:pt x="152730" y="110261"/>
                  </a:lnTo>
                  <a:lnTo>
                    <a:pt x="183733" y="107568"/>
                  </a:lnTo>
                  <a:lnTo>
                    <a:pt x="241910" y="90217"/>
                  </a:lnTo>
                  <a:lnTo>
                    <a:pt x="282956" y="63004"/>
                  </a:lnTo>
                  <a:lnTo>
                    <a:pt x="284269" y="47848"/>
                  </a:lnTo>
                  <a:lnTo>
                    <a:pt x="142846" y="47848"/>
                  </a:lnTo>
                  <a:lnTo>
                    <a:pt x="125270" y="46242"/>
                  </a:lnTo>
                  <a:lnTo>
                    <a:pt x="107632" y="41008"/>
                  </a:lnTo>
                  <a:lnTo>
                    <a:pt x="84675" y="32056"/>
                  </a:lnTo>
                  <a:lnTo>
                    <a:pt x="0" y="0"/>
                  </a:lnTo>
                  <a:close/>
                </a:path>
                <a:path w="285115" h="110489" extrusionOk="0">
                  <a:moveTo>
                    <a:pt x="284365" y="419"/>
                  </a:moveTo>
                  <a:lnTo>
                    <a:pt x="280987" y="1447"/>
                  </a:lnTo>
                  <a:lnTo>
                    <a:pt x="278777" y="1968"/>
                  </a:lnTo>
                  <a:lnTo>
                    <a:pt x="178041" y="40640"/>
                  </a:lnTo>
                  <a:lnTo>
                    <a:pt x="160417" y="45942"/>
                  </a:lnTo>
                  <a:lnTo>
                    <a:pt x="142846" y="47848"/>
                  </a:lnTo>
                  <a:lnTo>
                    <a:pt x="284269" y="47848"/>
                  </a:lnTo>
                  <a:lnTo>
                    <a:pt x="284612" y="42988"/>
                  </a:lnTo>
                  <a:lnTo>
                    <a:pt x="284732" y="32056"/>
                  </a:lnTo>
                  <a:lnTo>
                    <a:pt x="284646" y="21575"/>
                  </a:lnTo>
                  <a:lnTo>
                    <a:pt x="284538" y="14856"/>
                  </a:lnTo>
                  <a:lnTo>
                    <a:pt x="284365" y="4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52"/>
          <p:cNvGrpSpPr/>
          <p:nvPr/>
        </p:nvGrpSpPr>
        <p:grpSpPr>
          <a:xfrm>
            <a:off x="8633310" y="6444651"/>
            <a:ext cx="1998214" cy="1910550"/>
            <a:chOff x="3030247" y="2279718"/>
            <a:chExt cx="749330" cy="595472"/>
          </a:xfrm>
        </p:grpSpPr>
        <p:sp>
          <p:nvSpPr>
            <p:cNvPr id="851" name="Google Shape;851;p52"/>
            <p:cNvSpPr/>
            <p:nvPr/>
          </p:nvSpPr>
          <p:spPr>
            <a:xfrm>
              <a:off x="3160175" y="2382985"/>
              <a:ext cx="489780" cy="389215"/>
            </a:xfrm>
            <a:custGeom>
              <a:avLst/>
              <a:gdLst/>
              <a:ahLst/>
              <a:cxnLst/>
              <a:rect l="l" t="t" r="r" b="b"/>
              <a:pathLst>
                <a:path w="572770" h="572770" extrusionOk="0">
                  <a:moveTo>
                    <a:pt x="286105" y="0"/>
                  </a:move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3744" y="332514"/>
                  </a:lnTo>
                  <a:lnTo>
                    <a:pt x="14585" y="376539"/>
                  </a:lnTo>
                  <a:lnTo>
                    <a:pt x="31934" y="417591"/>
                  </a:lnTo>
                  <a:lnTo>
                    <a:pt x="55201" y="455081"/>
                  </a:lnTo>
                  <a:lnTo>
                    <a:pt x="83797" y="488419"/>
                  </a:lnTo>
                  <a:lnTo>
                    <a:pt x="117134" y="517018"/>
                  </a:lnTo>
                  <a:lnTo>
                    <a:pt x="154622" y="540286"/>
                  </a:lnTo>
                  <a:lnTo>
                    <a:pt x="195673" y="557636"/>
                  </a:lnTo>
                  <a:lnTo>
                    <a:pt x="239697" y="568478"/>
                  </a:lnTo>
                  <a:lnTo>
                    <a:pt x="286105" y="572223"/>
                  </a:lnTo>
                  <a:lnTo>
                    <a:pt x="332517" y="568478"/>
                  </a:lnTo>
                  <a:lnTo>
                    <a:pt x="376543" y="557636"/>
                  </a:lnTo>
                  <a:lnTo>
                    <a:pt x="417596" y="540286"/>
                  </a:lnTo>
                  <a:lnTo>
                    <a:pt x="455086" y="517018"/>
                  </a:lnTo>
                  <a:lnTo>
                    <a:pt x="488424" y="488419"/>
                  </a:lnTo>
                  <a:lnTo>
                    <a:pt x="517021" y="455081"/>
                  </a:lnTo>
                  <a:lnTo>
                    <a:pt x="540289" y="417591"/>
                  </a:lnTo>
                  <a:lnTo>
                    <a:pt x="557638" y="376539"/>
                  </a:lnTo>
                  <a:lnTo>
                    <a:pt x="568479" y="332514"/>
                  </a:lnTo>
                  <a:lnTo>
                    <a:pt x="572223" y="286105"/>
                  </a:lnTo>
                  <a:lnTo>
                    <a:pt x="568479" y="239697"/>
                  </a:lnTo>
                  <a:lnTo>
                    <a:pt x="557638" y="195673"/>
                  </a:lnTo>
                  <a:lnTo>
                    <a:pt x="540289" y="154622"/>
                  </a:lnTo>
                  <a:lnTo>
                    <a:pt x="517021" y="117134"/>
                  </a:lnTo>
                  <a:lnTo>
                    <a:pt x="488424" y="83797"/>
                  </a:lnTo>
                  <a:lnTo>
                    <a:pt x="455086" y="55201"/>
                  </a:lnTo>
                  <a:lnTo>
                    <a:pt x="417596" y="31934"/>
                  </a:lnTo>
                  <a:lnTo>
                    <a:pt x="376543" y="14585"/>
                  </a:lnTo>
                  <a:lnTo>
                    <a:pt x="332517" y="3744"/>
                  </a:lnTo>
                  <a:lnTo>
                    <a:pt x="286105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3030247" y="227971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7" y="853764"/>
                  </a:lnTo>
                  <a:lnTo>
                    <a:pt x="613042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42" y="36779"/>
                  </a:lnTo>
                  <a:lnTo>
                    <a:pt x="576377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42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2" y="839355"/>
                  </a:lnTo>
                  <a:lnTo>
                    <a:pt x="658993" y="816239"/>
                  </a:lnTo>
                  <a:lnTo>
                    <a:pt x="696614" y="791501"/>
                  </a:lnTo>
                  <a:lnTo>
                    <a:pt x="731418" y="763138"/>
                  </a:lnTo>
                  <a:lnTo>
                    <a:pt x="763137" y="731420"/>
                  </a:lnTo>
                  <a:lnTo>
                    <a:pt x="791500" y="696617"/>
                  </a:lnTo>
                  <a:lnTo>
                    <a:pt x="816238" y="658996"/>
                  </a:lnTo>
                  <a:lnTo>
                    <a:pt x="837083" y="618829"/>
                  </a:lnTo>
                  <a:lnTo>
                    <a:pt x="853764" y="576384"/>
                  </a:lnTo>
                  <a:lnTo>
                    <a:pt x="866012" y="531930"/>
                  </a:lnTo>
                  <a:lnTo>
                    <a:pt x="873559" y="485736"/>
                  </a:lnTo>
                  <a:lnTo>
                    <a:pt x="876134" y="438073"/>
                  </a:lnTo>
                  <a:lnTo>
                    <a:pt x="873559" y="390408"/>
                  </a:lnTo>
                  <a:lnTo>
                    <a:pt x="866012" y="344213"/>
                  </a:lnTo>
                  <a:lnTo>
                    <a:pt x="853764" y="299757"/>
                  </a:lnTo>
                  <a:lnTo>
                    <a:pt x="837083" y="257310"/>
                  </a:lnTo>
                  <a:lnTo>
                    <a:pt x="816238" y="217141"/>
                  </a:lnTo>
                  <a:lnTo>
                    <a:pt x="791500" y="179520"/>
                  </a:lnTo>
                  <a:lnTo>
                    <a:pt x="763137" y="144715"/>
                  </a:lnTo>
                  <a:lnTo>
                    <a:pt x="731418" y="112997"/>
                  </a:lnTo>
                  <a:lnTo>
                    <a:pt x="696614" y="84634"/>
                  </a:lnTo>
                  <a:lnTo>
                    <a:pt x="658993" y="59896"/>
                  </a:lnTo>
                  <a:lnTo>
                    <a:pt x="618824" y="39051"/>
                  </a:lnTo>
                  <a:lnTo>
                    <a:pt x="613042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3222467" y="2676501"/>
              <a:ext cx="369777" cy="0"/>
            </a:xfrm>
            <a:custGeom>
              <a:avLst/>
              <a:gdLst/>
              <a:ahLst/>
              <a:cxnLst/>
              <a:rect l="l" t="t" r="r" b="b"/>
              <a:pathLst>
                <a:path w="432435" h="120000" extrusionOk="0">
                  <a:moveTo>
                    <a:pt x="0" y="0"/>
                  </a:moveTo>
                  <a:lnTo>
                    <a:pt x="431863" y="0"/>
                  </a:lnTo>
                </a:path>
              </a:pathLst>
            </a:custGeom>
            <a:noFill/>
            <a:ln w="20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3203158" y="2471236"/>
              <a:ext cx="403444" cy="108307"/>
            </a:xfrm>
            <a:custGeom>
              <a:avLst/>
              <a:gdLst/>
              <a:ahLst/>
              <a:cxnLst/>
              <a:rect l="l" t="t" r="r" b="b"/>
              <a:pathLst>
                <a:path w="471804" h="159385" extrusionOk="0">
                  <a:moveTo>
                    <a:pt x="196697" y="0"/>
                  </a:moveTo>
                  <a:lnTo>
                    <a:pt x="0" y="137032"/>
                  </a:lnTo>
                  <a:lnTo>
                    <a:pt x="50" y="159232"/>
                  </a:lnTo>
                  <a:lnTo>
                    <a:pt x="192531" y="25158"/>
                  </a:lnTo>
                  <a:lnTo>
                    <a:pt x="214525" y="25158"/>
                  </a:lnTo>
                  <a:lnTo>
                    <a:pt x="196697" y="0"/>
                  </a:lnTo>
                  <a:close/>
                </a:path>
                <a:path w="471804" h="159385" extrusionOk="0">
                  <a:moveTo>
                    <a:pt x="214525" y="25158"/>
                  </a:moveTo>
                  <a:lnTo>
                    <a:pt x="192531" y="25158"/>
                  </a:lnTo>
                  <a:lnTo>
                    <a:pt x="279387" y="147027"/>
                  </a:lnTo>
                  <a:lnTo>
                    <a:pt x="314987" y="122656"/>
                  </a:lnTo>
                  <a:lnTo>
                    <a:pt x="283616" y="122656"/>
                  </a:lnTo>
                  <a:lnTo>
                    <a:pt x="214525" y="25158"/>
                  </a:lnTo>
                  <a:close/>
                </a:path>
                <a:path w="471804" h="159385" extrusionOk="0">
                  <a:moveTo>
                    <a:pt x="471703" y="3479"/>
                  </a:moveTo>
                  <a:lnTo>
                    <a:pt x="421728" y="12433"/>
                  </a:lnTo>
                  <a:lnTo>
                    <a:pt x="428967" y="22682"/>
                  </a:lnTo>
                  <a:lnTo>
                    <a:pt x="283616" y="122656"/>
                  </a:lnTo>
                  <a:lnTo>
                    <a:pt x="314987" y="122656"/>
                  </a:lnTo>
                  <a:lnTo>
                    <a:pt x="439432" y="37464"/>
                  </a:lnTo>
                  <a:lnTo>
                    <a:pt x="452543" y="37464"/>
                  </a:lnTo>
                  <a:lnTo>
                    <a:pt x="471703" y="3479"/>
                  </a:lnTo>
                  <a:close/>
                </a:path>
                <a:path w="471804" h="159385" extrusionOk="0">
                  <a:moveTo>
                    <a:pt x="452543" y="37464"/>
                  </a:moveTo>
                  <a:lnTo>
                    <a:pt x="439432" y="37464"/>
                  </a:lnTo>
                  <a:lnTo>
                    <a:pt x="446722" y="47790"/>
                  </a:lnTo>
                  <a:lnTo>
                    <a:pt x="452543" y="374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3225225" y="2504858"/>
              <a:ext cx="356974" cy="153053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52"/>
          <p:cNvGrpSpPr/>
          <p:nvPr/>
        </p:nvGrpSpPr>
        <p:grpSpPr>
          <a:xfrm>
            <a:off x="2863278" y="6444651"/>
            <a:ext cx="1998214" cy="1910550"/>
            <a:chOff x="939095" y="2279718"/>
            <a:chExt cx="749330" cy="595472"/>
          </a:xfrm>
        </p:grpSpPr>
        <p:sp>
          <p:nvSpPr>
            <p:cNvPr id="857" name="Google Shape;857;p52"/>
            <p:cNvSpPr/>
            <p:nvPr/>
          </p:nvSpPr>
          <p:spPr>
            <a:xfrm>
              <a:off x="1069022" y="2382977"/>
              <a:ext cx="489312" cy="388852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939095" y="227971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1140524" y="2499820"/>
              <a:ext cx="365434" cy="181231"/>
            </a:xfrm>
            <a:custGeom>
              <a:avLst/>
              <a:gdLst/>
              <a:ahLst/>
              <a:cxnLst/>
              <a:rect l="l" t="t" r="r" b="b"/>
              <a:pathLst>
                <a:path w="427355" h="266700" extrusionOk="0">
                  <a:moveTo>
                    <a:pt x="73828" y="0"/>
                  </a:moveTo>
                  <a:lnTo>
                    <a:pt x="34785" y="48"/>
                  </a:lnTo>
                  <a:lnTo>
                    <a:pt x="800" y="33653"/>
                  </a:lnTo>
                  <a:lnTo>
                    <a:pt x="328" y="121157"/>
                  </a:lnTo>
                  <a:lnTo>
                    <a:pt x="124" y="171956"/>
                  </a:lnTo>
                  <a:lnTo>
                    <a:pt x="0" y="208671"/>
                  </a:lnTo>
                  <a:lnTo>
                    <a:pt x="2098" y="224798"/>
                  </a:lnTo>
                  <a:lnTo>
                    <a:pt x="8675" y="235971"/>
                  </a:lnTo>
                  <a:lnTo>
                    <a:pt x="19979" y="242470"/>
                  </a:lnTo>
                  <a:lnTo>
                    <a:pt x="36258" y="244574"/>
                  </a:lnTo>
                  <a:lnTo>
                    <a:pt x="316395" y="244828"/>
                  </a:lnTo>
                  <a:lnTo>
                    <a:pt x="322732" y="246898"/>
                  </a:lnTo>
                  <a:lnTo>
                    <a:pt x="326567" y="250238"/>
                  </a:lnTo>
                  <a:lnTo>
                    <a:pt x="341692" y="260474"/>
                  </a:lnTo>
                  <a:lnTo>
                    <a:pt x="358100" y="265999"/>
                  </a:lnTo>
                  <a:lnTo>
                    <a:pt x="375057" y="266476"/>
                  </a:lnTo>
                  <a:lnTo>
                    <a:pt x="391833" y="261567"/>
                  </a:lnTo>
                  <a:lnTo>
                    <a:pt x="407005" y="251992"/>
                  </a:lnTo>
                  <a:lnTo>
                    <a:pt x="408068" y="250784"/>
                  </a:lnTo>
                  <a:lnTo>
                    <a:pt x="367626" y="250784"/>
                  </a:lnTo>
                  <a:lnTo>
                    <a:pt x="350851" y="247264"/>
                  </a:lnTo>
                  <a:lnTo>
                    <a:pt x="337145" y="237896"/>
                  </a:lnTo>
                  <a:lnTo>
                    <a:pt x="330829" y="228458"/>
                  </a:lnTo>
                  <a:lnTo>
                    <a:pt x="21704" y="228458"/>
                  </a:lnTo>
                  <a:lnTo>
                    <a:pt x="16217" y="224140"/>
                  </a:lnTo>
                  <a:lnTo>
                    <a:pt x="16116" y="216190"/>
                  </a:lnTo>
                  <a:lnTo>
                    <a:pt x="16012" y="202118"/>
                  </a:lnTo>
                  <a:lnTo>
                    <a:pt x="15887" y="171956"/>
                  </a:lnTo>
                  <a:lnTo>
                    <a:pt x="15938" y="104328"/>
                  </a:lnTo>
                  <a:lnTo>
                    <a:pt x="379683" y="104328"/>
                  </a:lnTo>
                  <a:lnTo>
                    <a:pt x="379660" y="42847"/>
                  </a:lnTo>
                  <a:lnTo>
                    <a:pt x="17297" y="42847"/>
                  </a:lnTo>
                  <a:lnTo>
                    <a:pt x="16346" y="28925"/>
                  </a:lnTo>
                  <a:lnTo>
                    <a:pt x="19145" y="20533"/>
                  </a:lnTo>
                  <a:lnTo>
                    <a:pt x="26716" y="16419"/>
                  </a:lnTo>
                  <a:lnTo>
                    <a:pt x="40081" y="15326"/>
                  </a:lnTo>
                  <a:lnTo>
                    <a:pt x="374955" y="15326"/>
                  </a:lnTo>
                  <a:lnTo>
                    <a:pt x="370962" y="8521"/>
                  </a:lnTo>
                  <a:lnTo>
                    <a:pt x="359508" y="2078"/>
                  </a:lnTo>
                  <a:lnTo>
                    <a:pt x="342734" y="10"/>
                  </a:lnTo>
                  <a:lnTo>
                    <a:pt x="73828" y="0"/>
                  </a:lnTo>
                  <a:close/>
                </a:path>
                <a:path w="427355" h="266700" extrusionOk="0">
                  <a:moveTo>
                    <a:pt x="407419" y="164247"/>
                  </a:moveTo>
                  <a:lnTo>
                    <a:pt x="367957" y="164247"/>
                  </a:lnTo>
                  <a:lnTo>
                    <a:pt x="384754" y="167730"/>
                  </a:lnTo>
                  <a:lnTo>
                    <a:pt x="398387" y="177036"/>
                  </a:lnTo>
                  <a:lnTo>
                    <a:pt x="407528" y="190818"/>
                  </a:lnTo>
                  <a:lnTo>
                    <a:pt x="410845" y="207731"/>
                  </a:lnTo>
                  <a:lnTo>
                    <a:pt x="407437" y="224635"/>
                  </a:lnTo>
                  <a:lnTo>
                    <a:pt x="398194" y="238345"/>
                  </a:lnTo>
                  <a:lnTo>
                    <a:pt x="384472" y="247511"/>
                  </a:lnTo>
                  <a:lnTo>
                    <a:pt x="367626" y="250784"/>
                  </a:lnTo>
                  <a:lnTo>
                    <a:pt x="408068" y="250784"/>
                  </a:lnTo>
                  <a:lnTo>
                    <a:pt x="417931" y="239591"/>
                  </a:lnTo>
                  <a:lnTo>
                    <a:pt x="424493" y="224635"/>
                  </a:lnTo>
                  <a:lnTo>
                    <a:pt x="424610" y="224101"/>
                  </a:lnTo>
                  <a:lnTo>
                    <a:pt x="426847" y="206766"/>
                  </a:lnTo>
                  <a:lnTo>
                    <a:pt x="424203" y="189095"/>
                  </a:lnTo>
                  <a:lnTo>
                    <a:pt x="416480" y="173546"/>
                  </a:lnTo>
                  <a:lnTo>
                    <a:pt x="407419" y="164247"/>
                  </a:lnTo>
                  <a:close/>
                </a:path>
                <a:path w="427355" h="266700" extrusionOk="0">
                  <a:moveTo>
                    <a:pt x="325509" y="202702"/>
                  </a:moveTo>
                  <a:lnTo>
                    <a:pt x="308317" y="202702"/>
                  </a:lnTo>
                  <a:lnTo>
                    <a:pt x="311746" y="227632"/>
                  </a:lnTo>
                  <a:lnTo>
                    <a:pt x="39649" y="227645"/>
                  </a:lnTo>
                  <a:lnTo>
                    <a:pt x="21704" y="228458"/>
                  </a:lnTo>
                  <a:lnTo>
                    <a:pt x="330829" y="228458"/>
                  </a:lnTo>
                  <a:lnTo>
                    <a:pt x="327913" y="224101"/>
                  </a:lnTo>
                  <a:lnTo>
                    <a:pt x="324647" y="207731"/>
                  </a:lnTo>
                  <a:lnTo>
                    <a:pt x="324671" y="206766"/>
                  </a:lnTo>
                  <a:lnTo>
                    <a:pt x="325509" y="202702"/>
                  </a:lnTo>
                  <a:close/>
                </a:path>
                <a:path w="427355" h="266700" extrusionOk="0">
                  <a:moveTo>
                    <a:pt x="282220" y="187008"/>
                  </a:moveTo>
                  <a:lnTo>
                    <a:pt x="273410" y="187251"/>
                  </a:lnTo>
                  <a:lnTo>
                    <a:pt x="264629" y="187767"/>
                  </a:lnTo>
                  <a:lnTo>
                    <a:pt x="261289" y="188008"/>
                  </a:lnTo>
                  <a:lnTo>
                    <a:pt x="258216" y="192110"/>
                  </a:lnTo>
                  <a:lnTo>
                    <a:pt x="255016" y="194435"/>
                  </a:lnTo>
                  <a:lnTo>
                    <a:pt x="258254" y="197190"/>
                  </a:lnTo>
                  <a:lnTo>
                    <a:pt x="261340" y="202118"/>
                  </a:lnTo>
                  <a:lnTo>
                    <a:pt x="264744" y="202321"/>
                  </a:lnTo>
                  <a:lnTo>
                    <a:pt x="275628" y="202756"/>
                  </a:lnTo>
                  <a:lnTo>
                    <a:pt x="286531" y="202845"/>
                  </a:lnTo>
                  <a:lnTo>
                    <a:pt x="325509" y="202702"/>
                  </a:lnTo>
                  <a:lnTo>
                    <a:pt x="328023" y="190505"/>
                  </a:lnTo>
                  <a:lnTo>
                    <a:pt x="329273" y="188669"/>
                  </a:lnTo>
                  <a:lnTo>
                    <a:pt x="311569" y="188669"/>
                  </a:lnTo>
                  <a:lnTo>
                    <a:pt x="299783" y="187640"/>
                  </a:lnTo>
                  <a:lnTo>
                    <a:pt x="291024" y="187113"/>
                  </a:lnTo>
                  <a:lnTo>
                    <a:pt x="282220" y="187008"/>
                  </a:lnTo>
                  <a:close/>
                </a:path>
                <a:path w="427355" h="266700" extrusionOk="0">
                  <a:moveTo>
                    <a:pt x="217284" y="155573"/>
                  </a:moveTo>
                  <a:lnTo>
                    <a:pt x="216509" y="171956"/>
                  </a:lnTo>
                  <a:lnTo>
                    <a:pt x="223177" y="172083"/>
                  </a:lnTo>
                  <a:lnTo>
                    <a:pt x="317906" y="172108"/>
                  </a:lnTo>
                  <a:lnTo>
                    <a:pt x="315887" y="182966"/>
                  </a:lnTo>
                  <a:lnTo>
                    <a:pt x="311569" y="188669"/>
                  </a:lnTo>
                  <a:lnTo>
                    <a:pt x="329273" y="188669"/>
                  </a:lnTo>
                  <a:lnTo>
                    <a:pt x="337362" y="176786"/>
                  </a:lnTo>
                  <a:lnTo>
                    <a:pt x="351150" y="167561"/>
                  </a:lnTo>
                  <a:lnTo>
                    <a:pt x="367957" y="164247"/>
                  </a:lnTo>
                  <a:lnTo>
                    <a:pt x="407419" y="164247"/>
                  </a:lnTo>
                  <a:lnTo>
                    <a:pt x="404276" y="161021"/>
                  </a:lnTo>
                  <a:lnTo>
                    <a:pt x="396769" y="157009"/>
                  </a:lnTo>
                  <a:lnTo>
                    <a:pt x="304638" y="157009"/>
                  </a:lnTo>
                  <a:lnTo>
                    <a:pt x="291864" y="156855"/>
                  </a:lnTo>
                  <a:lnTo>
                    <a:pt x="224193" y="156855"/>
                  </a:lnTo>
                  <a:lnTo>
                    <a:pt x="217284" y="155573"/>
                  </a:lnTo>
                  <a:close/>
                </a:path>
                <a:path w="427355" h="266700" extrusionOk="0">
                  <a:moveTo>
                    <a:pt x="379683" y="104328"/>
                  </a:moveTo>
                  <a:lnTo>
                    <a:pt x="363842" y="104328"/>
                  </a:lnTo>
                  <a:lnTo>
                    <a:pt x="363842" y="146238"/>
                  </a:lnTo>
                  <a:lnTo>
                    <a:pt x="344541" y="153661"/>
                  </a:lnTo>
                  <a:lnTo>
                    <a:pt x="324732" y="156612"/>
                  </a:lnTo>
                  <a:lnTo>
                    <a:pt x="304638" y="157009"/>
                  </a:lnTo>
                  <a:lnTo>
                    <a:pt x="396769" y="157009"/>
                  </a:lnTo>
                  <a:lnTo>
                    <a:pt x="388188" y="152423"/>
                  </a:lnTo>
                  <a:lnTo>
                    <a:pt x="380644" y="149743"/>
                  </a:lnTo>
                  <a:lnTo>
                    <a:pt x="379564" y="146238"/>
                  </a:lnTo>
                  <a:lnTo>
                    <a:pt x="379683" y="104328"/>
                  </a:lnTo>
                  <a:close/>
                </a:path>
                <a:path w="427355" h="266700" extrusionOk="0">
                  <a:moveTo>
                    <a:pt x="243240" y="156770"/>
                  </a:moveTo>
                  <a:lnTo>
                    <a:pt x="224193" y="156855"/>
                  </a:lnTo>
                  <a:lnTo>
                    <a:pt x="291864" y="156855"/>
                  </a:lnTo>
                  <a:lnTo>
                    <a:pt x="286029" y="156785"/>
                  </a:lnTo>
                  <a:lnTo>
                    <a:pt x="243240" y="156770"/>
                  </a:lnTo>
                  <a:close/>
                </a:path>
                <a:path w="427355" h="266700" extrusionOk="0">
                  <a:moveTo>
                    <a:pt x="284480" y="156766"/>
                  </a:moveTo>
                  <a:lnTo>
                    <a:pt x="270735" y="156785"/>
                  </a:lnTo>
                  <a:lnTo>
                    <a:pt x="286029" y="156785"/>
                  </a:lnTo>
                  <a:lnTo>
                    <a:pt x="284480" y="156766"/>
                  </a:lnTo>
                  <a:close/>
                </a:path>
                <a:path w="427355" h="266700" extrusionOk="0">
                  <a:moveTo>
                    <a:pt x="374955" y="15326"/>
                  </a:moveTo>
                  <a:lnTo>
                    <a:pt x="340055" y="15326"/>
                  </a:lnTo>
                  <a:lnTo>
                    <a:pt x="353440" y="16349"/>
                  </a:lnTo>
                  <a:lnTo>
                    <a:pt x="361057" y="20348"/>
                  </a:lnTo>
                  <a:lnTo>
                    <a:pt x="364079" y="28716"/>
                  </a:lnTo>
                  <a:lnTo>
                    <a:pt x="363677" y="42847"/>
                  </a:lnTo>
                  <a:lnTo>
                    <a:pt x="379660" y="42847"/>
                  </a:lnTo>
                  <a:lnTo>
                    <a:pt x="379653" y="36193"/>
                  </a:lnTo>
                  <a:lnTo>
                    <a:pt x="377553" y="19766"/>
                  </a:lnTo>
                  <a:lnTo>
                    <a:pt x="374955" y="15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1172228" y="2584298"/>
              <a:ext cx="79820" cy="43150"/>
            </a:xfrm>
            <a:custGeom>
              <a:avLst/>
              <a:gdLst/>
              <a:ahLst/>
              <a:cxnLst/>
              <a:rect l="l" t="t" r="r" b="b"/>
              <a:pathLst>
                <a:path w="93344" h="63500" extrusionOk="0">
                  <a:moveTo>
                    <a:pt x="29893" y="708"/>
                  </a:moveTo>
                  <a:lnTo>
                    <a:pt x="0" y="27929"/>
                  </a:lnTo>
                  <a:lnTo>
                    <a:pt x="227" y="36535"/>
                  </a:lnTo>
                  <a:lnTo>
                    <a:pt x="31224" y="63181"/>
                  </a:lnTo>
                  <a:lnTo>
                    <a:pt x="38846" y="63069"/>
                  </a:lnTo>
                  <a:lnTo>
                    <a:pt x="78887" y="57817"/>
                  </a:lnTo>
                  <a:lnTo>
                    <a:pt x="88062" y="48094"/>
                  </a:lnTo>
                  <a:lnTo>
                    <a:pt x="32062" y="48094"/>
                  </a:lnTo>
                  <a:lnTo>
                    <a:pt x="20315" y="46074"/>
                  </a:lnTo>
                  <a:lnTo>
                    <a:pt x="14663" y="40194"/>
                  </a:lnTo>
                  <a:lnTo>
                    <a:pt x="15997" y="23125"/>
                  </a:lnTo>
                  <a:lnTo>
                    <a:pt x="21636" y="18261"/>
                  </a:lnTo>
                  <a:lnTo>
                    <a:pt x="31275" y="17741"/>
                  </a:lnTo>
                  <a:lnTo>
                    <a:pt x="89745" y="17741"/>
                  </a:lnTo>
                  <a:lnTo>
                    <a:pt x="85237" y="11022"/>
                  </a:lnTo>
                  <a:lnTo>
                    <a:pt x="78297" y="4848"/>
                  </a:lnTo>
                  <a:lnTo>
                    <a:pt x="73701" y="2729"/>
                  </a:lnTo>
                  <a:lnTo>
                    <a:pt x="43264" y="2729"/>
                  </a:lnTo>
                  <a:lnTo>
                    <a:pt x="39073" y="1726"/>
                  </a:lnTo>
                  <a:lnTo>
                    <a:pt x="29893" y="708"/>
                  </a:lnTo>
                  <a:close/>
                </a:path>
                <a:path w="93344" h="63500" extrusionOk="0">
                  <a:moveTo>
                    <a:pt x="89745" y="17741"/>
                  </a:moveTo>
                  <a:lnTo>
                    <a:pt x="31275" y="17741"/>
                  </a:lnTo>
                  <a:lnTo>
                    <a:pt x="30774" y="23125"/>
                  </a:lnTo>
                  <a:lnTo>
                    <a:pt x="29852" y="28282"/>
                  </a:lnTo>
                  <a:lnTo>
                    <a:pt x="30068" y="38327"/>
                  </a:lnTo>
                  <a:lnTo>
                    <a:pt x="31288" y="43090"/>
                  </a:lnTo>
                  <a:lnTo>
                    <a:pt x="32062" y="48094"/>
                  </a:lnTo>
                  <a:lnTo>
                    <a:pt x="88062" y="48094"/>
                  </a:lnTo>
                  <a:lnTo>
                    <a:pt x="90343" y="44474"/>
                  </a:lnTo>
                  <a:lnTo>
                    <a:pt x="93092" y="35504"/>
                  </a:lnTo>
                  <a:lnTo>
                    <a:pt x="93067" y="26900"/>
                  </a:lnTo>
                  <a:lnTo>
                    <a:pt x="90403" y="18721"/>
                  </a:lnTo>
                  <a:lnTo>
                    <a:pt x="89745" y="17741"/>
                  </a:lnTo>
                  <a:close/>
                </a:path>
                <a:path w="93344" h="63500" extrusionOk="0">
                  <a:moveTo>
                    <a:pt x="61848" y="0"/>
                  </a:moveTo>
                  <a:lnTo>
                    <a:pt x="52522" y="926"/>
                  </a:lnTo>
                  <a:lnTo>
                    <a:pt x="48140" y="1815"/>
                  </a:lnTo>
                  <a:lnTo>
                    <a:pt x="43264" y="2729"/>
                  </a:lnTo>
                  <a:lnTo>
                    <a:pt x="73701" y="2729"/>
                  </a:lnTo>
                  <a:lnTo>
                    <a:pt x="70470" y="1240"/>
                  </a:lnTo>
                  <a:lnTo>
                    <a:pt x="61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1294899" y="2593040"/>
              <a:ext cx="140092" cy="0"/>
            </a:xfrm>
            <a:custGeom>
              <a:avLst/>
              <a:gdLst/>
              <a:ahLst/>
              <a:cxnLst/>
              <a:rect l="l" t="t" r="r" b="b"/>
              <a:pathLst>
                <a:path w="163830" h="120000" extrusionOk="0">
                  <a:moveTo>
                    <a:pt x="0" y="0"/>
                  </a:moveTo>
                  <a:lnTo>
                    <a:pt x="163657" y="0"/>
                  </a:lnTo>
                </a:path>
              </a:pathLst>
            </a:custGeom>
            <a:noFill/>
            <a:ln w="10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1297518" y="2588293"/>
              <a:ext cx="137377" cy="0"/>
            </a:xfrm>
            <a:custGeom>
              <a:avLst/>
              <a:gdLst/>
              <a:ahLst/>
              <a:cxnLst/>
              <a:rect l="l" t="t" r="r" b="b"/>
              <a:pathLst>
                <a:path w="160655" h="120000" extrusionOk="0">
                  <a:moveTo>
                    <a:pt x="0" y="0"/>
                  </a:moveTo>
                  <a:lnTo>
                    <a:pt x="16060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1301337" y="2586568"/>
              <a:ext cx="133576" cy="0"/>
            </a:xfrm>
            <a:custGeom>
              <a:avLst/>
              <a:gdLst/>
              <a:ahLst/>
              <a:cxnLst/>
              <a:rect l="l" t="t" r="r" b="b"/>
              <a:pathLst>
                <a:path w="156210" h="120000" extrusionOk="0">
                  <a:moveTo>
                    <a:pt x="0" y="0"/>
                  </a:moveTo>
                  <a:lnTo>
                    <a:pt x="15575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1433186" y="2628095"/>
              <a:ext cx="44525" cy="28048"/>
            </a:xfrm>
            <a:custGeom>
              <a:avLst/>
              <a:gdLst/>
              <a:ahLst/>
              <a:cxnLst/>
              <a:rect l="l" t="t" r="r" b="b"/>
              <a:pathLst>
                <a:path w="52069" h="41275" extrusionOk="0">
                  <a:moveTo>
                    <a:pt x="101" y="12192"/>
                  </a:moveTo>
                  <a:lnTo>
                    <a:pt x="444" y="14960"/>
                  </a:lnTo>
                  <a:lnTo>
                    <a:pt x="547" y="16778"/>
                  </a:lnTo>
                  <a:lnTo>
                    <a:pt x="0" y="21043"/>
                  </a:lnTo>
                  <a:lnTo>
                    <a:pt x="4381" y="28600"/>
                  </a:lnTo>
                  <a:lnTo>
                    <a:pt x="8915" y="31648"/>
                  </a:lnTo>
                  <a:lnTo>
                    <a:pt x="17068" y="40043"/>
                  </a:lnTo>
                  <a:lnTo>
                    <a:pt x="21755" y="40678"/>
                  </a:lnTo>
                  <a:lnTo>
                    <a:pt x="26657" y="35801"/>
                  </a:lnTo>
                  <a:lnTo>
                    <a:pt x="38419" y="24369"/>
                  </a:lnTo>
                  <a:lnTo>
                    <a:pt x="40660" y="22098"/>
                  </a:lnTo>
                  <a:lnTo>
                    <a:pt x="21234" y="22098"/>
                  </a:lnTo>
                  <a:lnTo>
                    <a:pt x="16713" y="17843"/>
                  </a:lnTo>
                  <a:lnTo>
                    <a:pt x="14922" y="14960"/>
                  </a:lnTo>
                  <a:lnTo>
                    <a:pt x="8632" y="12750"/>
                  </a:lnTo>
                  <a:lnTo>
                    <a:pt x="4229" y="12750"/>
                  </a:lnTo>
                  <a:lnTo>
                    <a:pt x="101" y="12192"/>
                  </a:lnTo>
                  <a:close/>
                </a:path>
                <a:path w="52069" h="41275" extrusionOk="0">
                  <a:moveTo>
                    <a:pt x="41986" y="0"/>
                  </a:moveTo>
                  <a:lnTo>
                    <a:pt x="39369" y="2247"/>
                  </a:lnTo>
                  <a:lnTo>
                    <a:pt x="34680" y="6724"/>
                  </a:lnTo>
                  <a:lnTo>
                    <a:pt x="30240" y="11610"/>
                  </a:lnTo>
                  <a:lnTo>
                    <a:pt x="25830" y="16778"/>
                  </a:lnTo>
                  <a:lnTo>
                    <a:pt x="21234" y="22098"/>
                  </a:lnTo>
                  <a:lnTo>
                    <a:pt x="40660" y="22098"/>
                  </a:lnTo>
                  <a:lnTo>
                    <a:pt x="44168" y="18543"/>
                  </a:lnTo>
                  <a:lnTo>
                    <a:pt x="49618" y="12471"/>
                  </a:lnTo>
                  <a:lnTo>
                    <a:pt x="51879" y="9804"/>
                  </a:lnTo>
                  <a:lnTo>
                    <a:pt x="50952" y="4495"/>
                  </a:lnTo>
                  <a:lnTo>
                    <a:pt x="51405" y="914"/>
                  </a:lnTo>
                  <a:lnTo>
                    <a:pt x="47358" y="914"/>
                  </a:lnTo>
                  <a:lnTo>
                    <a:pt x="41986" y="0"/>
                  </a:lnTo>
                  <a:close/>
                </a:path>
                <a:path w="52069" h="41275" extrusionOk="0">
                  <a:moveTo>
                    <a:pt x="8559" y="12725"/>
                  </a:moveTo>
                  <a:lnTo>
                    <a:pt x="4229" y="12750"/>
                  </a:lnTo>
                  <a:lnTo>
                    <a:pt x="8632" y="12750"/>
                  </a:lnTo>
                  <a:close/>
                </a:path>
                <a:path w="52069" h="41275" extrusionOk="0">
                  <a:moveTo>
                    <a:pt x="51473" y="381"/>
                  </a:moveTo>
                  <a:lnTo>
                    <a:pt x="47358" y="914"/>
                  </a:lnTo>
                  <a:lnTo>
                    <a:pt x="51405" y="914"/>
                  </a:lnTo>
                  <a:lnTo>
                    <a:pt x="51473" y="3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52"/>
          <p:cNvGrpSpPr/>
          <p:nvPr/>
        </p:nvGrpSpPr>
        <p:grpSpPr>
          <a:xfrm>
            <a:off x="14068470" y="6444651"/>
            <a:ext cx="1998214" cy="1910550"/>
            <a:chOff x="5160875" y="2279718"/>
            <a:chExt cx="749330" cy="595472"/>
          </a:xfrm>
        </p:grpSpPr>
        <p:sp>
          <p:nvSpPr>
            <p:cNvPr id="866" name="Google Shape;866;p52"/>
            <p:cNvSpPr/>
            <p:nvPr/>
          </p:nvSpPr>
          <p:spPr>
            <a:xfrm>
              <a:off x="5290813" y="2382977"/>
              <a:ext cx="489302" cy="388852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5160875" y="227971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5377768" y="2438156"/>
              <a:ext cx="315479" cy="278749"/>
            </a:xfrm>
            <a:custGeom>
              <a:avLst/>
              <a:gdLst/>
              <a:ahLst/>
              <a:cxnLst/>
              <a:rect l="l" t="t" r="r" b="b"/>
              <a:pathLst>
                <a:path w="368934" h="410210" extrusionOk="0">
                  <a:moveTo>
                    <a:pt x="339997" y="350656"/>
                  </a:moveTo>
                  <a:lnTo>
                    <a:pt x="21951" y="350656"/>
                  </a:lnTo>
                  <a:lnTo>
                    <a:pt x="36131" y="350710"/>
                  </a:lnTo>
                  <a:lnTo>
                    <a:pt x="36207" y="407695"/>
                  </a:lnTo>
                  <a:lnTo>
                    <a:pt x="38227" y="409765"/>
                  </a:lnTo>
                  <a:lnTo>
                    <a:pt x="330657" y="409790"/>
                  </a:lnTo>
                  <a:lnTo>
                    <a:pt x="332574" y="407860"/>
                  </a:lnTo>
                  <a:lnTo>
                    <a:pt x="332641" y="392125"/>
                  </a:lnTo>
                  <a:lnTo>
                    <a:pt x="55702" y="392125"/>
                  </a:lnTo>
                  <a:lnTo>
                    <a:pt x="53632" y="389928"/>
                  </a:lnTo>
                  <a:lnTo>
                    <a:pt x="53962" y="383095"/>
                  </a:lnTo>
                  <a:lnTo>
                    <a:pt x="54088" y="378749"/>
                  </a:lnTo>
                  <a:lnTo>
                    <a:pt x="54089" y="351167"/>
                  </a:lnTo>
                  <a:lnTo>
                    <a:pt x="333058" y="351167"/>
                  </a:lnTo>
                  <a:lnTo>
                    <a:pt x="333082" y="350710"/>
                  </a:lnTo>
                  <a:lnTo>
                    <a:pt x="339997" y="350656"/>
                  </a:lnTo>
                  <a:close/>
                </a:path>
                <a:path w="368934" h="410210" extrusionOk="0">
                  <a:moveTo>
                    <a:pt x="153582" y="391950"/>
                  </a:moveTo>
                  <a:lnTo>
                    <a:pt x="55702" y="392125"/>
                  </a:lnTo>
                  <a:lnTo>
                    <a:pt x="332641" y="392125"/>
                  </a:lnTo>
                  <a:lnTo>
                    <a:pt x="275755" y="392026"/>
                  </a:lnTo>
                  <a:lnTo>
                    <a:pt x="153582" y="391950"/>
                  </a:lnTo>
                  <a:close/>
                </a:path>
                <a:path w="368934" h="410210" extrusionOk="0">
                  <a:moveTo>
                    <a:pt x="333058" y="351167"/>
                  </a:moveTo>
                  <a:lnTo>
                    <a:pt x="314629" y="351167"/>
                  </a:lnTo>
                  <a:lnTo>
                    <a:pt x="314597" y="378749"/>
                  </a:lnTo>
                  <a:lnTo>
                    <a:pt x="314236" y="389343"/>
                  </a:lnTo>
                  <a:lnTo>
                    <a:pt x="309651" y="391756"/>
                  </a:lnTo>
                  <a:lnTo>
                    <a:pt x="275755" y="392026"/>
                  </a:lnTo>
                  <a:lnTo>
                    <a:pt x="332642" y="392026"/>
                  </a:lnTo>
                  <a:lnTo>
                    <a:pt x="332663" y="356527"/>
                  </a:lnTo>
                  <a:lnTo>
                    <a:pt x="332917" y="353860"/>
                  </a:lnTo>
                  <a:lnTo>
                    <a:pt x="333058" y="351167"/>
                  </a:lnTo>
                  <a:close/>
                </a:path>
                <a:path w="368934" h="410210" extrusionOk="0">
                  <a:moveTo>
                    <a:pt x="366631" y="350607"/>
                  </a:moveTo>
                  <a:lnTo>
                    <a:pt x="346302" y="350607"/>
                  </a:lnTo>
                  <a:lnTo>
                    <a:pt x="352644" y="350619"/>
                  </a:lnTo>
                  <a:lnTo>
                    <a:pt x="358902" y="350799"/>
                  </a:lnTo>
                  <a:lnTo>
                    <a:pt x="366052" y="351142"/>
                  </a:lnTo>
                  <a:lnTo>
                    <a:pt x="366631" y="350607"/>
                  </a:lnTo>
                  <a:close/>
                </a:path>
                <a:path w="368934" h="410210" extrusionOk="0">
                  <a:moveTo>
                    <a:pt x="2489" y="178193"/>
                  </a:moveTo>
                  <a:lnTo>
                    <a:pt x="0" y="181038"/>
                  </a:lnTo>
                  <a:lnTo>
                    <a:pt x="12" y="348310"/>
                  </a:lnTo>
                  <a:lnTo>
                    <a:pt x="2413" y="350926"/>
                  </a:lnTo>
                  <a:lnTo>
                    <a:pt x="15178" y="350667"/>
                  </a:lnTo>
                  <a:lnTo>
                    <a:pt x="339997" y="350656"/>
                  </a:lnTo>
                  <a:lnTo>
                    <a:pt x="366631" y="350607"/>
                  </a:lnTo>
                  <a:lnTo>
                    <a:pt x="368871" y="348538"/>
                  </a:lnTo>
                  <a:lnTo>
                    <a:pt x="368833" y="341172"/>
                  </a:lnTo>
                  <a:lnTo>
                    <a:pt x="368731" y="304736"/>
                  </a:lnTo>
                  <a:lnTo>
                    <a:pt x="198259" y="304736"/>
                  </a:lnTo>
                  <a:lnTo>
                    <a:pt x="197800" y="303434"/>
                  </a:lnTo>
                  <a:lnTo>
                    <a:pt x="148924" y="303434"/>
                  </a:lnTo>
                  <a:lnTo>
                    <a:pt x="147293" y="303314"/>
                  </a:lnTo>
                  <a:lnTo>
                    <a:pt x="137807" y="303314"/>
                  </a:lnTo>
                  <a:lnTo>
                    <a:pt x="138064" y="302640"/>
                  </a:lnTo>
                  <a:lnTo>
                    <a:pt x="105740" y="302640"/>
                  </a:lnTo>
                  <a:lnTo>
                    <a:pt x="105740" y="239369"/>
                  </a:lnTo>
                  <a:lnTo>
                    <a:pt x="82931" y="239369"/>
                  </a:lnTo>
                  <a:lnTo>
                    <a:pt x="82931" y="227241"/>
                  </a:lnTo>
                  <a:lnTo>
                    <a:pt x="170011" y="227241"/>
                  </a:lnTo>
                  <a:lnTo>
                    <a:pt x="170484" y="226923"/>
                  </a:lnTo>
                  <a:lnTo>
                    <a:pt x="224123" y="226923"/>
                  </a:lnTo>
                  <a:lnTo>
                    <a:pt x="227059" y="226322"/>
                  </a:lnTo>
                  <a:lnTo>
                    <a:pt x="368720" y="226322"/>
                  </a:lnTo>
                  <a:lnTo>
                    <a:pt x="368846" y="180568"/>
                  </a:lnTo>
                  <a:lnTo>
                    <a:pt x="366293" y="178508"/>
                  </a:lnTo>
                  <a:lnTo>
                    <a:pt x="15436" y="178470"/>
                  </a:lnTo>
                  <a:lnTo>
                    <a:pt x="2489" y="178193"/>
                  </a:lnTo>
                  <a:close/>
                </a:path>
                <a:path w="368934" h="410210" extrusionOk="0">
                  <a:moveTo>
                    <a:pt x="224123" y="226923"/>
                  </a:moveTo>
                  <a:lnTo>
                    <a:pt x="170484" y="226923"/>
                  </a:lnTo>
                  <a:lnTo>
                    <a:pt x="177025" y="226999"/>
                  </a:lnTo>
                  <a:lnTo>
                    <a:pt x="183807" y="227787"/>
                  </a:lnTo>
                  <a:lnTo>
                    <a:pt x="184886" y="230263"/>
                  </a:lnTo>
                  <a:lnTo>
                    <a:pt x="192372" y="247911"/>
                  </a:lnTo>
                  <a:lnTo>
                    <a:pt x="199632" y="265715"/>
                  </a:lnTo>
                  <a:lnTo>
                    <a:pt x="214083" y="301929"/>
                  </a:lnTo>
                  <a:lnTo>
                    <a:pt x="198831" y="304698"/>
                  </a:lnTo>
                  <a:lnTo>
                    <a:pt x="198259" y="304736"/>
                  </a:lnTo>
                  <a:lnTo>
                    <a:pt x="368731" y="304736"/>
                  </a:lnTo>
                  <a:lnTo>
                    <a:pt x="368727" y="303442"/>
                  </a:lnTo>
                  <a:lnTo>
                    <a:pt x="224525" y="303434"/>
                  </a:lnTo>
                  <a:lnTo>
                    <a:pt x="215950" y="301472"/>
                  </a:lnTo>
                  <a:lnTo>
                    <a:pt x="226471" y="285248"/>
                  </a:lnTo>
                  <a:lnTo>
                    <a:pt x="231761" y="277240"/>
                  </a:lnTo>
                  <a:lnTo>
                    <a:pt x="237210" y="269366"/>
                  </a:lnTo>
                  <a:lnTo>
                    <a:pt x="240425" y="264839"/>
                  </a:lnTo>
                  <a:lnTo>
                    <a:pt x="240531" y="264571"/>
                  </a:lnTo>
                  <a:lnTo>
                    <a:pt x="240334" y="261289"/>
                  </a:lnTo>
                  <a:lnTo>
                    <a:pt x="237185" y="256755"/>
                  </a:lnTo>
                  <a:lnTo>
                    <a:pt x="232421" y="249701"/>
                  </a:lnTo>
                  <a:lnTo>
                    <a:pt x="227777" y="242544"/>
                  </a:lnTo>
                  <a:lnTo>
                    <a:pt x="218541" y="228066"/>
                  </a:lnTo>
                  <a:lnTo>
                    <a:pt x="224123" y="226923"/>
                  </a:lnTo>
                  <a:close/>
                </a:path>
                <a:path w="368934" h="410210" extrusionOk="0">
                  <a:moveTo>
                    <a:pt x="250380" y="276580"/>
                  </a:moveTo>
                  <a:lnTo>
                    <a:pt x="239243" y="294094"/>
                  </a:lnTo>
                  <a:lnTo>
                    <a:pt x="234808" y="300167"/>
                  </a:lnTo>
                  <a:lnTo>
                    <a:pt x="230373" y="303153"/>
                  </a:lnTo>
                  <a:lnTo>
                    <a:pt x="224559" y="303442"/>
                  </a:lnTo>
                  <a:lnTo>
                    <a:pt x="368727" y="303442"/>
                  </a:lnTo>
                  <a:lnTo>
                    <a:pt x="276759" y="303330"/>
                  </a:lnTo>
                  <a:lnTo>
                    <a:pt x="270849" y="302845"/>
                  </a:lnTo>
                  <a:lnTo>
                    <a:pt x="266125" y="299696"/>
                  </a:lnTo>
                  <a:lnTo>
                    <a:pt x="261429" y="293509"/>
                  </a:lnTo>
                  <a:lnTo>
                    <a:pt x="256364" y="285724"/>
                  </a:lnTo>
                  <a:lnTo>
                    <a:pt x="250380" y="276580"/>
                  </a:lnTo>
                  <a:close/>
                </a:path>
                <a:path w="368934" h="410210" extrusionOk="0">
                  <a:moveTo>
                    <a:pt x="163893" y="283514"/>
                  </a:moveTo>
                  <a:lnTo>
                    <a:pt x="158330" y="287134"/>
                  </a:lnTo>
                  <a:lnTo>
                    <a:pt x="156070" y="297154"/>
                  </a:lnTo>
                  <a:lnTo>
                    <a:pt x="153304" y="302231"/>
                  </a:lnTo>
                  <a:lnTo>
                    <a:pt x="148924" y="303434"/>
                  </a:lnTo>
                  <a:lnTo>
                    <a:pt x="197800" y="303434"/>
                  </a:lnTo>
                  <a:lnTo>
                    <a:pt x="191858" y="286588"/>
                  </a:lnTo>
                  <a:lnTo>
                    <a:pt x="190707" y="285889"/>
                  </a:lnTo>
                  <a:lnTo>
                    <a:pt x="176745" y="285889"/>
                  </a:lnTo>
                  <a:lnTo>
                    <a:pt x="163893" y="283514"/>
                  </a:lnTo>
                  <a:close/>
                </a:path>
                <a:path w="368934" h="410210" extrusionOk="0">
                  <a:moveTo>
                    <a:pt x="368720" y="226325"/>
                  </a:moveTo>
                  <a:lnTo>
                    <a:pt x="273381" y="226325"/>
                  </a:lnTo>
                  <a:lnTo>
                    <a:pt x="282803" y="227609"/>
                  </a:lnTo>
                  <a:lnTo>
                    <a:pt x="278562" y="234470"/>
                  </a:lnTo>
                  <a:lnTo>
                    <a:pt x="274412" y="241265"/>
                  </a:lnTo>
                  <a:lnTo>
                    <a:pt x="270180" y="247911"/>
                  </a:lnTo>
                  <a:lnTo>
                    <a:pt x="265696" y="254330"/>
                  </a:lnTo>
                  <a:lnTo>
                    <a:pt x="260858" y="260819"/>
                  </a:lnTo>
                  <a:lnTo>
                    <a:pt x="260386" y="264571"/>
                  </a:lnTo>
                  <a:lnTo>
                    <a:pt x="260283" y="265715"/>
                  </a:lnTo>
                  <a:lnTo>
                    <a:pt x="265569" y="272414"/>
                  </a:lnTo>
                  <a:lnTo>
                    <a:pt x="270724" y="279408"/>
                  </a:lnTo>
                  <a:lnTo>
                    <a:pt x="275553" y="286678"/>
                  </a:lnTo>
                  <a:lnTo>
                    <a:pt x="280251" y="294094"/>
                  </a:lnTo>
                  <a:lnTo>
                    <a:pt x="285013" y="301523"/>
                  </a:lnTo>
                  <a:lnTo>
                    <a:pt x="276759" y="303330"/>
                  </a:lnTo>
                  <a:lnTo>
                    <a:pt x="368727" y="303330"/>
                  </a:lnTo>
                  <a:lnTo>
                    <a:pt x="368720" y="226325"/>
                  </a:lnTo>
                  <a:close/>
                </a:path>
                <a:path w="368934" h="410210" extrusionOk="0">
                  <a:moveTo>
                    <a:pt x="143552" y="303037"/>
                  </a:moveTo>
                  <a:lnTo>
                    <a:pt x="137807" y="303314"/>
                  </a:lnTo>
                  <a:lnTo>
                    <a:pt x="147293" y="303314"/>
                  </a:lnTo>
                  <a:lnTo>
                    <a:pt x="143552" y="303037"/>
                  </a:lnTo>
                  <a:close/>
                </a:path>
                <a:path w="368934" h="410210" extrusionOk="0">
                  <a:moveTo>
                    <a:pt x="170011" y="227241"/>
                  </a:moveTo>
                  <a:lnTo>
                    <a:pt x="143154" y="227241"/>
                  </a:lnTo>
                  <a:lnTo>
                    <a:pt x="143154" y="239039"/>
                  </a:lnTo>
                  <a:lnTo>
                    <a:pt x="120840" y="239039"/>
                  </a:lnTo>
                  <a:lnTo>
                    <a:pt x="120840" y="302640"/>
                  </a:lnTo>
                  <a:lnTo>
                    <a:pt x="138064" y="302640"/>
                  </a:lnTo>
                  <a:lnTo>
                    <a:pt x="141330" y="294043"/>
                  </a:lnTo>
                  <a:lnTo>
                    <a:pt x="143344" y="288632"/>
                  </a:lnTo>
                  <a:lnTo>
                    <a:pt x="155744" y="256755"/>
                  </a:lnTo>
                  <a:lnTo>
                    <a:pt x="160713" y="244208"/>
                  </a:lnTo>
                  <a:lnTo>
                    <a:pt x="166776" y="229412"/>
                  </a:lnTo>
                  <a:lnTo>
                    <a:pt x="170011" y="227241"/>
                  </a:lnTo>
                  <a:close/>
                </a:path>
                <a:path w="368934" h="410210" extrusionOk="0">
                  <a:moveTo>
                    <a:pt x="188696" y="284670"/>
                  </a:moveTo>
                  <a:lnTo>
                    <a:pt x="179920" y="285724"/>
                  </a:lnTo>
                  <a:lnTo>
                    <a:pt x="176745" y="285889"/>
                  </a:lnTo>
                  <a:lnTo>
                    <a:pt x="190707" y="285889"/>
                  </a:lnTo>
                  <a:lnTo>
                    <a:pt x="188696" y="284670"/>
                  </a:lnTo>
                  <a:close/>
                </a:path>
                <a:path w="368934" h="410210" extrusionOk="0">
                  <a:moveTo>
                    <a:pt x="368720" y="226322"/>
                  </a:moveTo>
                  <a:lnTo>
                    <a:pt x="227059" y="226322"/>
                  </a:lnTo>
                  <a:lnTo>
                    <a:pt x="232760" y="226780"/>
                  </a:lnTo>
                  <a:lnTo>
                    <a:pt x="237159" y="229977"/>
                  </a:lnTo>
                  <a:lnTo>
                    <a:pt x="241769" y="236448"/>
                  </a:lnTo>
                  <a:lnTo>
                    <a:pt x="244551" y="240868"/>
                  </a:lnTo>
                  <a:lnTo>
                    <a:pt x="250812" y="250710"/>
                  </a:lnTo>
                  <a:lnTo>
                    <a:pt x="254050" y="245592"/>
                  </a:lnTo>
                  <a:lnTo>
                    <a:pt x="256876" y="241265"/>
                  </a:lnTo>
                  <a:lnTo>
                    <a:pt x="259308" y="237248"/>
                  </a:lnTo>
                  <a:lnTo>
                    <a:pt x="263844" y="230245"/>
                  </a:lnTo>
                  <a:lnTo>
                    <a:pt x="267798" y="226904"/>
                  </a:lnTo>
                  <a:lnTo>
                    <a:pt x="273381" y="226325"/>
                  </a:lnTo>
                  <a:lnTo>
                    <a:pt x="368720" y="226322"/>
                  </a:lnTo>
                  <a:close/>
                </a:path>
                <a:path w="368934" h="410210" extrusionOk="0">
                  <a:moveTo>
                    <a:pt x="365747" y="178066"/>
                  </a:moveTo>
                  <a:lnTo>
                    <a:pt x="358724" y="178346"/>
                  </a:lnTo>
                  <a:lnTo>
                    <a:pt x="352330" y="178497"/>
                  </a:lnTo>
                  <a:lnTo>
                    <a:pt x="345884" y="178508"/>
                  </a:lnTo>
                  <a:lnTo>
                    <a:pt x="366293" y="178508"/>
                  </a:lnTo>
                  <a:lnTo>
                    <a:pt x="365747" y="178066"/>
                  </a:lnTo>
                  <a:close/>
                </a:path>
                <a:path w="368934" h="410210" extrusionOk="0">
                  <a:moveTo>
                    <a:pt x="265988" y="0"/>
                  </a:moveTo>
                  <a:lnTo>
                    <a:pt x="37426" y="152"/>
                  </a:lnTo>
                  <a:lnTo>
                    <a:pt x="36144" y="1409"/>
                  </a:lnTo>
                  <a:lnTo>
                    <a:pt x="36131" y="178422"/>
                  </a:lnTo>
                  <a:lnTo>
                    <a:pt x="22047" y="178481"/>
                  </a:lnTo>
                  <a:lnTo>
                    <a:pt x="341722" y="178481"/>
                  </a:lnTo>
                  <a:lnTo>
                    <a:pt x="332663" y="178422"/>
                  </a:lnTo>
                  <a:lnTo>
                    <a:pt x="332663" y="178117"/>
                  </a:lnTo>
                  <a:lnTo>
                    <a:pt x="54711" y="178117"/>
                  </a:lnTo>
                  <a:lnTo>
                    <a:pt x="54495" y="175539"/>
                  </a:lnTo>
                  <a:lnTo>
                    <a:pt x="54114" y="173164"/>
                  </a:lnTo>
                  <a:lnTo>
                    <a:pt x="54000" y="42306"/>
                  </a:lnTo>
                  <a:lnTo>
                    <a:pt x="53924" y="19672"/>
                  </a:lnTo>
                  <a:lnTo>
                    <a:pt x="55803" y="17830"/>
                  </a:lnTo>
                  <a:lnTo>
                    <a:pt x="286394" y="17830"/>
                  </a:lnTo>
                  <a:lnTo>
                    <a:pt x="270713" y="1777"/>
                  </a:lnTo>
                  <a:lnTo>
                    <a:pt x="265988" y="0"/>
                  </a:lnTo>
                  <a:close/>
                </a:path>
                <a:path w="368934" h="410210" extrusionOk="0">
                  <a:moveTo>
                    <a:pt x="286518" y="17957"/>
                  </a:moveTo>
                  <a:lnTo>
                    <a:pt x="253428" y="17957"/>
                  </a:lnTo>
                  <a:lnTo>
                    <a:pt x="255600" y="18313"/>
                  </a:lnTo>
                  <a:lnTo>
                    <a:pt x="258521" y="18567"/>
                  </a:lnTo>
                  <a:lnTo>
                    <a:pt x="258770" y="30521"/>
                  </a:lnTo>
                  <a:lnTo>
                    <a:pt x="279569" y="70398"/>
                  </a:lnTo>
                  <a:lnTo>
                    <a:pt x="314147" y="74091"/>
                  </a:lnTo>
                  <a:lnTo>
                    <a:pt x="314147" y="178117"/>
                  </a:lnTo>
                  <a:lnTo>
                    <a:pt x="332663" y="178117"/>
                  </a:lnTo>
                  <a:lnTo>
                    <a:pt x="332587" y="98359"/>
                  </a:lnTo>
                  <a:lnTo>
                    <a:pt x="332778" y="75196"/>
                  </a:lnTo>
                  <a:lnTo>
                    <a:pt x="332892" y="66916"/>
                  </a:lnTo>
                  <a:lnTo>
                    <a:pt x="330174" y="61086"/>
                  </a:lnTo>
                  <a:lnTo>
                    <a:pt x="324345" y="55473"/>
                  </a:lnTo>
                  <a:lnTo>
                    <a:pt x="311904" y="43353"/>
                  </a:lnTo>
                  <a:lnTo>
                    <a:pt x="299569" y="31119"/>
                  </a:lnTo>
                  <a:lnTo>
                    <a:pt x="286518" y="17957"/>
                  </a:lnTo>
                  <a:close/>
                </a:path>
                <a:path w="368934" h="410210" extrusionOk="0">
                  <a:moveTo>
                    <a:pt x="286394" y="17830"/>
                  </a:moveTo>
                  <a:lnTo>
                    <a:pt x="55803" y="17830"/>
                  </a:lnTo>
                  <a:lnTo>
                    <a:pt x="156648" y="17968"/>
                  </a:lnTo>
                  <a:lnTo>
                    <a:pt x="286518" y="179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5461183" y="2514023"/>
              <a:ext cx="148780" cy="0"/>
            </a:xfrm>
            <a:custGeom>
              <a:avLst/>
              <a:gdLst/>
              <a:ahLst/>
              <a:cxnLst/>
              <a:rect l="l" t="t" r="r" b="b"/>
              <a:pathLst>
                <a:path w="173990" h="120000" extrusionOk="0">
                  <a:moveTo>
                    <a:pt x="0" y="0"/>
                  </a:moveTo>
                  <a:lnTo>
                    <a:pt x="173685" y="0"/>
                  </a:lnTo>
                </a:path>
              </a:pathLst>
            </a:custGeom>
            <a:noFill/>
            <a:ln w="140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5461346" y="2538166"/>
              <a:ext cx="148780" cy="0"/>
            </a:xfrm>
            <a:custGeom>
              <a:avLst/>
              <a:gdLst/>
              <a:ahLst/>
              <a:cxnLst/>
              <a:rect l="l" t="t" r="r" b="b"/>
              <a:pathLst>
                <a:path w="173990" h="120000" extrusionOk="0">
                  <a:moveTo>
                    <a:pt x="0" y="0"/>
                  </a:moveTo>
                  <a:lnTo>
                    <a:pt x="173621" y="0"/>
                  </a:lnTo>
                </a:path>
              </a:pathLst>
            </a:custGeom>
            <a:noFill/>
            <a:ln w="14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5519403" y="2604130"/>
              <a:ext cx="17376" cy="18986"/>
            </a:xfrm>
            <a:custGeom>
              <a:avLst/>
              <a:gdLst/>
              <a:ahLst/>
              <a:cxnLst/>
              <a:rect l="l" t="t" r="r" b="b"/>
              <a:pathLst>
                <a:path w="20320" h="27939" extrusionOk="0">
                  <a:moveTo>
                    <a:pt x="9880" y="0"/>
                  </a:moveTo>
                  <a:lnTo>
                    <a:pt x="0" y="27901"/>
                  </a:lnTo>
                  <a:lnTo>
                    <a:pt x="20142" y="27901"/>
                  </a:lnTo>
                  <a:lnTo>
                    <a:pt x="9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52"/>
          <p:cNvGrpSpPr/>
          <p:nvPr/>
        </p:nvGrpSpPr>
        <p:grpSpPr>
          <a:xfrm>
            <a:off x="19599630" y="6444651"/>
            <a:ext cx="1998214" cy="1910550"/>
            <a:chOff x="7243057" y="2296978"/>
            <a:chExt cx="749330" cy="595472"/>
          </a:xfrm>
        </p:grpSpPr>
        <p:sp>
          <p:nvSpPr>
            <p:cNvPr id="873" name="Google Shape;873;p52"/>
            <p:cNvSpPr/>
            <p:nvPr/>
          </p:nvSpPr>
          <p:spPr>
            <a:xfrm>
              <a:off x="7372985" y="2400237"/>
              <a:ext cx="489312" cy="388852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7243057" y="229697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7448668" y="2454882"/>
              <a:ext cx="337937" cy="279002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52"/>
          <p:cNvGrpSpPr/>
          <p:nvPr/>
        </p:nvGrpSpPr>
        <p:grpSpPr>
          <a:xfrm>
            <a:off x="2863278" y="10055899"/>
            <a:ext cx="1998214" cy="1910550"/>
            <a:chOff x="939095" y="3616148"/>
            <a:chExt cx="749330" cy="595472"/>
          </a:xfrm>
        </p:grpSpPr>
        <p:sp>
          <p:nvSpPr>
            <p:cNvPr id="877" name="Google Shape;877;p52"/>
            <p:cNvSpPr/>
            <p:nvPr/>
          </p:nvSpPr>
          <p:spPr>
            <a:xfrm>
              <a:off x="1069022" y="3719415"/>
              <a:ext cx="489312" cy="388835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939095" y="361614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1402146" y="3912623"/>
              <a:ext cx="61901" cy="27185"/>
            </a:xfrm>
            <a:custGeom>
              <a:avLst/>
              <a:gdLst/>
              <a:ahLst/>
              <a:cxnLst/>
              <a:rect l="l" t="t" r="r" b="b"/>
              <a:pathLst>
                <a:path w="72389" h="40004" extrusionOk="0">
                  <a:moveTo>
                    <a:pt x="66125" y="39300"/>
                  </a:moveTo>
                  <a:lnTo>
                    <a:pt x="35892" y="39300"/>
                  </a:lnTo>
                  <a:lnTo>
                    <a:pt x="65648" y="39497"/>
                  </a:lnTo>
                  <a:lnTo>
                    <a:pt x="66125" y="39300"/>
                  </a:lnTo>
                  <a:close/>
                </a:path>
                <a:path w="72389" h="40004" extrusionOk="0">
                  <a:moveTo>
                    <a:pt x="22992" y="228"/>
                  </a:moveTo>
                  <a:lnTo>
                    <a:pt x="3723" y="228"/>
                  </a:lnTo>
                  <a:lnTo>
                    <a:pt x="180" y="3733"/>
                  </a:lnTo>
                  <a:lnTo>
                    <a:pt x="18" y="13970"/>
                  </a:lnTo>
                  <a:lnTo>
                    <a:pt x="0" y="19799"/>
                  </a:lnTo>
                  <a:lnTo>
                    <a:pt x="116" y="36017"/>
                  </a:lnTo>
                  <a:lnTo>
                    <a:pt x="3380" y="39319"/>
                  </a:lnTo>
                  <a:lnTo>
                    <a:pt x="11330" y="39331"/>
                  </a:lnTo>
                  <a:lnTo>
                    <a:pt x="66125" y="39300"/>
                  </a:lnTo>
                  <a:lnTo>
                    <a:pt x="69522" y="37896"/>
                  </a:lnTo>
                  <a:lnTo>
                    <a:pt x="72265" y="33502"/>
                  </a:lnTo>
                  <a:lnTo>
                    <a:pt x="72265" y="25527"/>
                  </a:lnTo>
                  <a:lnTo>
                    <a:pt x="26964" y="25527"/>
                  </a:lnTo>
                  <a:lnTo>
                    <a:pt x="18049" y="25488"/>
                  </a:lnTo>
                  <a:lnTo>
                    <a:pt x="16601" y="24003"/>
                  </a:lnTo>
                  <a:lnTo>
                    <a:pt x="16720" y="15570"/>
                  </a:lnTo>
                  <a:lnTo>
                    <a:pt x="18442" y="13970"/>
                  </a:lnTo>
                  <a:lnTo>
                    <a:pt x="72265" y="13970"/>
                  </a:lnTo>
                  <a:lnTo>
                    <a:pt x="72265" y="5842"/>
                  </a:lnTo>
                  <a:lnTo>
                    <a:pt x="69141" y="1384"/>
                  </a:lnTo>
                  <a:lnTo>
                    <a:pt x="65723" y="258"/>
                  </a:lnTo>
                  <a:lnTo>
                    <a:pt x="35173" y="258"/>
                  </a:lnTo>
                  <a:lnTo>
                    <a:pt x="22992" y="228"/>
                  </a:lnTo>
                  <a:close/>
                </a:path>
                <a:path w="72389" h="40004" extrusionOk="0">
                  <a:moveTo>
                    <a:pt x="72265" y="13970"/>
                  </a:moveTo>
                  <a:lnTo>
                    <a:pt x="26596" y="13970"/>
                  </a:lnTo>
                  <a:lnTo>
                    <a:pt x="28056" y="15570"/>
                  </a:lnTo>
                  <a:lnTo>
                    <a:pt x="28069" y="24422"/>
                  </a:lnTo>
                  <a:lnTo>
                    <a:pt x="26964" y="25527"/>
                  </a:lnTo>
                  <a:lnTo>
                    <a:pt x="72265" y="25527"/>
                  </a:lnTo>
                  <a:lnTo>
                    <a:pt x="72265" y="13970"/>
                  </a:lnTo>
                  <a:close/>
                </a:path>
                <a:path w="72389" h="40004" extrusionOk="0">
                  <a:moveTo>
                    <a:pt x="64937" y="0"/>
                  </a:moveTo>
                  <a:lnTo>
                    <a:pt x="48283" y="228"/>
                  </a:lnTo>
                  <a:lnTo>
                    <a:pt x="35173" y="258"/>
                  </a:lnTo>
                  <a:lnTo>
                    <a:pt x="65723" y="258"/>
                  </a:lnTo>
                  <a:lnTo>
                    <a:pt x="64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1186830" y="3764593"/>
              <a:ext cx="216654" cy="298599"/>
            </a:xfrm>
            <a:custGeom>
              <a:avLst/>
              <a:gdLst/>
              <a:ahLst/>
              <a:cxnLst/>
              <a:rect l="l" t="t" r="r" b="b"/>
              <a:pathLst>
                <a:path w="253364" h="439420" extrusionOk="0">
                  <a:moveTo>
                    <a:pt x="31051" y="0"/>
                  </a:moveTo>
                  <a:lnTo>
                    <a:pt x="115" y="30670"/>
                  </a:lnTo>
                  <a:lnTo>
                    <a:pt x="0" y="408305"/>
                  </a:lnTo>
                  <a:lnTo>
                    <a:pt x="2251" y="420811"/>
                  </a:lnTo>
                  <a:lnTo>
                    <a:pt x="8553" y="430593"/>
                  </a:lnTo>
                  <a:lnTo>
                    <a:pt x="18227" y="436965"/>
                  </a:lnTo>
                  <a:lnTo>
                    <a:pt x="30594" y="439242"/>
                  </a:lnTo>
                  <a:lnTo>
                    <a:pt x="222034" y="439242"/>
                  </a:lnTo>
                  <a:lnTo>
                    <a:pt x="234648" y="436956"/>
                  </a:lnTo>
                  <a:lnTo>
                    <a:pt x="244448" y="430525"/>
                  </a:lnTo>
                  <a:lnTo>
                    <a:pt x="248162" y="424713"/>
                  </a:lnTo>
                  <a:lnTo>
                    <a:pt x="134035" y="424713"/>
                  </a:lnTo>
                  <a:lnTo>
                    <a:pt x="118237" y="424522"/>
                  </a:lnTo>
                  <a:lnTo>
                    <a:pt x="111887" y="417957"/>
                  </a:lnTo>
                  <a:lnTo>
                    <a:pt x="111912" y="402120"/>
                  </a:lnTo>
                  <a:lnTo>
                    <a:pt x="118541" y="395338"/>
                  </a:lnTo>
                  <a:lnTo>
                    <a:pt x="253060" y="395312"/>
                  </a:lnTo>
                  <a:lnTo>
                    <a:pt x="253060" y="383667"/>
                  </a:lnTo>
                  <a:lnTo>
                    <a:pt x="20599" y="383667"/>
                  </a:lnTo>
                  <a:lnTo>
                    <a:pt x="20599" y="47294"/>
                  </a:lnTo>
                  <a:lnTo>
                    <a:pt x="253049" y="47294"/>
                  </a:lnTo>
                  <a:lnTo>
                    <a:pt x="253047" y="30670"/>
                  </a:lnTo>
                  <a:lnTo>
                    <a:pt x="252633" y="28460"/>
                  </a:lnTo>
                  <a:lnTo>
                    <a:pt x="157175" y="28460"/>
                  </a:lnTo>
                  <a:lnTo>
                    <a:pt x="156387" y="28371"/>
                  </a:lnTo>
                  <a:lnTo>
                    <a:pt x="95135" y="28371"/>
                  </a:lnTo>
                  <a:lnTo>
                    <a:pt x="93085" y="27178"/>
                  </a:lnTo>
                  <a:lnTo>
                    <a:pt x="92036" y="25730"/>
                  </a:lnTo>
                  <a:lnTo>
                    <a:pt x="92138" y="23698"/>
                  </a:lnTo>
                  <a:lnTo>
                    <a:pt x="93383" y="22504"/>
                  </a:lnTo>
                  <a:lnTo>
                    <a:pt x="95224" y="21386"/>
                  </a:lnTo>
                  <a:lnTo>
                    <a:pt x="251307" y="21386"/>
                  </a:lnTo>
                  <a:lnTo>
                    <a:pt x="250744" y="18384"/>
                  </a:lnTo>
                  <a:lnTo>
                    <a:pt x="244378" y="8678"/>
                  </a:lnTo>
                  <a:lnTo>
                    <a:pt x="234704" y="2304"/>
                  </a:lnTo>
                  <a:lnTo>
                    <a:pt x="222478" y="12"/>
                  </a:lnTo>
                  <a:lnTo>
                    <a:pt x="31051" y="0"/>
                  </a:lnTo>
                  <a:close/>
                </a:path>
                <a:path w="253364" h="439420" extrusionOk="0">
                  <a:moveTo>
                    <a:pt x="253060" y="395312"/>
                  </a:moveTo>
                  <a:lnTo>
                    <a:pt x="133959" y="395312"/>
                  </a:lnTo>
                  <a:lnTo>
                    <a:pt x="140538" y="402183"/>
                  </a:lnTo>
                  <a:lnTo>
                    <a:pt x="140652" y="418211"/>
                  </a:lnTo>
                  <a:lnTo>
                    <a:pt x="134035" y="424713"/>
                  </a:lnTo>
                  <a:lnTo>
                    <a:pt x="248162" y="424713"/>
                  </a:lnTo>
                  <a:lnTo>
                    <a:pt x="250796" y="420591"/>
                  </a:lnTo>
                  <a:lnTo>
                    <a:pt x="252970" y="408305"/>
                  </a:lnTo>
                  <a:lnTo>
                    <a:pt x="253060" y="395312"/>
                  </a:lnTo>
                  <a:close/>
                </a:path>
                <a:path w="253364" h="439420" extrusionOk="0">
                  <a:moveTo>
                    <a:pt x="253060" y="312674"/>
                  </a:moveTo>
                  <a:lnTo>
                    <a:pt x="231940" y="312674"/>
                  </a:lnTo>
                  <a:lnTo>
                    <a:pt x="231940" y="383667"/>
                  </a:lnTo>
                  <a:lnTo>
                    <a:pt x="253060" y="383667"/>
                  </a:lnTo>
                  <a:lnTo>
                    <a:pt x="253060" y="312674"/>
                  </a:lnTo>
                  <a:close/>
                </a:path>
                <a:path w="253364" h="439420" extrusionOk="0">
                  <a:moveTo>
                    <a:pt x="253049" y="47294"/>
                  </a:moveTo>
                  <a:lnTo>
                    <a:pt x="232181" y="47294"/>
                  </a:lnTo>
                  <a:lnTo>
                    <a:pt x="232181" y="133705"/>
                  </a:lnTo>
                  <a:lnTo>
                    <a:pt x="253060" y="125107"/>
                  </a:lnTo>
                  <a:lnTo>
                    <a:pt x="253049" y="47294"/>
                  </a:lnTo>
                  <a:close/>
                </a:path>
                <a:path w="253364" h="439420" extrusionOk="0">
                  <a:moveTo>
                    <a:pt x="251307" y="21386"/>
                  </a:moveTo>
                  <a:lnTo>
                    <a:pt x="157111" y="21386"/>
                  </a:lnTo>
                  <a:lnTo>
                    <a:pt x="158918" y="22504"/>
                  </a:lnTo>
                  <a:lnTo>
                    <a:pt x="160261" y="23571"/>
                  </a:lnTo>
                  <a:lnTo>
                    <a:pt x="160157" y="25730"/>
                  </a:lnTo>
                  <a:lnTo>
                    <a:pt x="159219" y="27178"/>
                  </a:lnTo>
                  <a:lnTo>
                    <a:pt x="157175" y="28460"/>
                  </a:lnTo>
                  <a:lnTo>
                    <a:pt x="252633" y="28460"/>
                  </a:lnTo>
                  <a:lnTo>
                    <a:pt x="251307" y="21386"/>
                  </a:lnTo>
                  <a:close/>
                </a:path>
                <a:path w="253364" h="439420" extrusionOk="0">
                  <a:moveTo>
                    <a:pt x="96659" y="28270"/>
                  </a:moveTo>
                  <a:lnTo>
                    <a:pt x="95135" y="28371"/>
                  </a:lnTo>
                  <a:lnTo>
                    <a:pt x="156387" y="28371"/>
                  </a:lnTo>
                  <a:lnTo>
                    <a:pt x="155783" y="28303"/>
                  </a:lnTo>
                  <a:lnTo>
                    <a:pt x="112052" y="28303"/>
                  </a:lnTo>
                  <a:lnTo>
                    <a:pt x="96659" y="28270"/>
                  </a:lnTo>
                  <a:close/>
                </a:path>
                <a:path w="253364" h="439420" extrusionOk="0">
                  <a:moveTo>
                    <a:pt x="126123" y="28295"/>
                  </a:moveTo>
                  <a:lnTo>
                    <a:pt x="112052" y="28303"/>
                  </a:lnTo>
                  <a:lnTo>
                    <a:pt x="155783" y="28303"/>
                  </a:lnTo>
                  <a:lnTo>
                    <a:pt x="126123" y="28295"/>
                  </a:lnTo>
                  <a:close/>
                </a:path>
                <a:path w="253364" h="439420" extrusionOk="0">
                  <a:moveTo>
                    <a:pt x="155600" y="28282"/>
                  </a:moveTo>
                  <a:lnTo>
                    <a:pt x="147240" y="28300"/>
                  </a:lnTo>
                  <a:lnTo>
                    <a:pt x="155760" y="28300"/>
                  </a:lnTo>
                  <a:lnTo>
                    <a:pt x="155600" y="28282"/>
                  </a:lnTo>
                  <a:close/>
                </a:path>
                <a:path w="253364" h="439420" extrusionOk="0">
                  <a:moveTo>
                    <a:pt x="157111" y="21386"/>
                  </a:moveTo>
                  <a:lnTo>
                    <a:pt x="95224" y="21386"/>
                  </a:lnTo>
                  <a:lnTo>
                    <a:pt x="96481" y="21590"/>
                  </a:lnTo>
                  <a:lnTo>
                    <a:pt x="155994" y="21590"/>
                  </a:lnTo>
                  <a:lnTo>
                    <a:pt x="157111" y="213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1326140" y="3859541"/>
              <a:ext cx="130307" cy="10735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2" name="Google Shape;882;p52"/>
          <p:cNvSpPr/>
          <p:nvPr/>
        </p:nvSpPr>
        <p:spPr>
          <a:xfrm>
            <a:off x="18662639" y="2"/>
            <a:ext cx="5723400" cy="36438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373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2"/>
          <p:cNvSpPr/>
          <p:nvPr/>
        </p:nvSpPr>
        <p:spPr>
          <a:xfrm rot="5400000">
            <a:off x="-6764013" y="6752400"/>
            <a:ext cx="13742400" cy="2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/>
          <p:nvPr/>
        </p:nvSpPr>
        <p:spPr>
          <a:xfrm>
            <a:off x="14038723" y="2007254"/>
            <a:ext cx="2896" cy="6904"/>
          </a:xfrm>
          <a:custGeom>
            <a:avLst/>
            <a:gdLst/>
            <a:ahLst/>
            <a:cxnLst/>
            <a:rect l="l" t="t" r="r" b="b"/>
            <a:pathLst>
              <a:path w="1270" h="3809" extrusionOk="0">
                <a:moveTo>
                  <a:pt x="1257" y="0"/>
                </a:moveTo>
                <a:lnTo>
                  <a:pt x="1079" y="965"/>
                </a:lnTo>
                <a:lnTo>
                  <a:pt x="1181" y="1651"/>
                </a:lnTo>
                <a:lnTo>
                  <a:pt x="1028" y="3581"/>
                </a:lnTo>
                <a:lnTo>
                  <a:pt x="647" y="3530"/>
                </a:lnTo>
                <a:lnTo>
                  <a:pt x="0" y="2552"/>
                </a:lnTo>
                <a:lnTo>
                  <a:pt x="63" y="1231"/>
                </a:lnTo>
                <a:lnTo>
                  <a:pt x="685" y="876"/>
                </a:lnTo>
                <a:lnTo>
                  <a:pt x="266" y="63"/>
                </a:lnTo>
                <a:lnTo>
                  <a:pt x="1257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373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2918220" y="3274515"/>
            <a:ext cx="18550738" cy="1135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 algn="ctr">
              <a:buClr>
                <a:srgbClr val="000000"/>
              </a:buClr>
              <a:buSzPts val="900"/>
            </a:pPr>
            <a:r>
              <a:rPr lang="en-GB" sz="3600" dirty="0">
                <a:solidFill>
                  <a:srgbClr val="202B48"/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Serving Sub-Saharan Africa with a  wide array of innovative technological services. With  deep market knowledge and a focus on customer  satisfaction.</a:t>
            </a:r>
            <a:endParaRPr sz="3600" dirty="0">
              <a:solidFill>
                <a:srgbClr val="202B48"/>
              </a:solidFill>
              <a:latin typeface="Montserrat Medium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5747075" y="1494588"/>
            <a:ext cx="12893024" cy="923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pPr algn="ctr">
              <a:buClr>
                <a:srgbClr val="FFFFFF"/>
              </a:buClr>
              <a:buSzPts val="3000"/>
            </a:pPr>
            <a:r>
              <a:rPr lang="en-GB" sz="4800" b="1" dirty="0">
                <a:solidFill>
                  <a:srgbClr val="202B48"/>
                </a:solidFill>
                <a:latin typeface="Montserrat"/>
                <a:ea typeface="Montserrat"/>
                <a:cs typeface="Montserrat"/>
                <a:sym typeface="Montserrat"/>
              </a:rPr>
              <a:t>COUNTRIES WORKED/</a:t>
            </a:r>
            <a:r>
              <a:rPr lang="en-GB" sz="4800" dirty="0">
                <a:solidFill>
                  <a:srgbClr val="202B48"/>
                </a:solidFill>
                <a:sym typeface="Montserrat"/>
              </a:rPr>
              <a:t> </a:t>
            </a:r>
            <a:r>
              <a:rPr lang="en-GB" sz="4800" b="1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OPERATED IN</a:t>
            </a:r>
            <a:endParaRPr sz="4800" dirty="0"/>
          </a:p>
        </p:txBody>
      </p:sp>
      <p:pic>
        <p:nvPicPr>
          <p:cNvPr id="696" name="Google Shape;69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5944" y="5299152"/>
            <a:ext cx="2086478" cy="2939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8983" y="5299153"/>
            <a:ext cx="2449344" cy="290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33156" y="8556512"/>
            <a:ext cx="2032054" cy="297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10812" y="5299153"/>
            <a:ext cx="2050194" cy="2902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67630" y="8556513"/>
            <a:ext cx="2032054" cy="295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576431" y="8556513"/>
            <a:ext cx="3918952" cy="332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150029" y="5299153"/>
            <a:ext cx="2431204" cy="286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394965" y="8556513"/>
            <a:ext cx="1941332" cy="2794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85;p51">
            <a:extLst>
              <a:ext uri="{FF2B5EF4-FFF2-40B4-BE49-F238E27FC236}">
                <a16:creationId xmlns:a16="http://schemas.microsoft.com/office/drawing/2014/main" id="{64E2280F-E60E-6033-A2DD-AF90E344159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4104" b="18460"/>
          <a:stretch/>
        </p:blipFill>
        <p:spPr>
          <a:xfrm>
            <a:off x="20784354" y="12320338"/>
            <a:ext cx="2736122" cy="110706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3;g26de9ed5092_9_9">
            <a:extLst>
              <a:ext uri="{FF2B5EF4-FFF2-40B4-BE49-F238E27FC236}">
                <a16:creationId xmlns:a16="http://schemas.microsoft.com/office/drawing/2014/main" id="{0FAF10F4-225B-E629-F839-20029E81FA67}"/>
              </a:ext>
            </a:extLst>
          </p:cNvPr>
          <p:cNvSpPr/>
          <p:nvPr/>
        </p:nvSpPr>
        <p:spPr>
          <a:xfrm>
            <a:off x="18663913" y="0"/>
            <a:ext cx="5721600" cy="35936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3466"/>
          </a:p>
        </p:txBody>
      </p:sp>
      <p:sp>
        <p:nvSpPr>
          <p:cNvPr id="8" name="Google Shape;776;p50">
            <a:extLst>
              <a:ext uri="{FF2B5EF4-FFF2-40B4-BE49-F238E27FC236}">
                <a16:creationId xmlns:a16="http://schemas.microsoft.com/office/drawing/2014/main" id="{F37B3227-7A3B-121D-04D1-DD58B56C3C5E}"/>
              </a:ext>
            </a:extLst>
          </p:cNvPr>
          <p:cNvSpPr/>
          <p:nvPr/>
        </p:nvSpPr>
        <p:spPr>
          <a:xfrm rot="5400000">
            <a:off x="-6764013" y="6752400"/>
            <a:ext cx="13742400" cy="2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 descr="Mojaloop Documentation">
            <a:extLst>
              <a:ext uri="{FF2B5EF4-FFF2-40B4-BE49-F238E27FC236}">
                <a16:creationId xmlns:a16="http://schemas.microsoft.com/office/drawing/2014/main" id="{45C677BD-1DB4-E261-96AA-716C93324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10" y="12548383"/>
            <a:ext cx="2836162" cy="7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6de9ed5092_9_0"/>
          <p:cNvSpPr/>
          <p:nvPr/>
        </p:nvSpPr>
        <p:spPr>
          <a:xfrm>
            <a:off x="20883057" y="12160632"/>
            <a:ext cx="2528000" cy="1018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3466"/>
          </a:p>
        </p:txBody>
      </p:sp>
      <p:sp>
        <p:nvSpPr>
          <p:cNvPr id="936" name="Google Shape;936;g26de9ed5092_9_0"/>
          <p:cNvSpPr txBox="1">
            <a:spLocks noGrp="1"/>
          </p:cNvSpPr>
          <p:nvPr>
            <p:ph type="title"/>
          </p:nvPr>
        </p:nvSpPr>
        <p:spPr>
          <a:xfrm>
            <a:off x="7334787" y="2328693"/>
            <a:ext cx="9717600" cy="8867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4734" rIns="0" bIns="0" rtlCol="0" anchor="t" anchorCtr="0">
            <a:spAutoFit/>
          </a:bodyPr>
          <a:lstStyle/>
          <a:p>
            <a:pPr marL="33866" algn="ctr">
              <a:lnSpc>
                <a:spcPct val="100000"/>
              </a:lnSpc>
            </a:pPr>
            <a:r>
              <a:rPr lang="en-GB" sz="5600" dirty="0">
                <a:solidFill>
                  <a:srgbClr val="1F2B47"/>
                </a:solidFill>
                <a:latin typeface="Montserrat" pitchFamily="2" charset="77"/>
              </a:rPr>
              <a:t>OUR </a:t>
            </a:r>
            <a:r>
              <a:rPr lang="en-GB" sz="5600" dirty="0">
                <a:solidFill>
                  <a:srgbClr val="E25424"/>
                </a:solidFill>
                <a:latin typeface="Montserrat" pitchFamily="2" charset="77"/>
              </a:rPr>
              <a:t>BOARD MEMBERS</a:t>
            </a:r>
            <a:endParaRPr sz="5600" dirty="0">
              <a:latin typeface="Montserrat" pitchFamily="2" charset="77"/>
            </a:endParaRPr>
          </a:p>
        </p:txBody>
      </p:sp>
      <p:sp>
        <p:nvSpPr>
          <p:cNvPr id="937" name="Google Shape;937;g26de9ed5092_9_0"/>
          <p:cNvSpPr/>
          <p:nvPr/>
        </p:nvSpPr>
        <p:spPr>
          <a:xfrm>
            <a:off x="3834029" y="4887048"/>
            <a:ext cx="16719200" cy="3751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3466"/>
          </a:p>
        </p:txBody>
      </p:sp>
      <p:sp>
        <p:nvSpPr>
          <p:cNvPr id="938" name="Google Shape;938;g26de9ed5092_9_0"/>
          <p:cNvSpPr/>
          <p:nvPr/>
        </p:nvSpPr>
        <p:spPr>
          <a:xfrm>
            <a:off x="1587" y="0"/>
            <a:ext cx="211200" cy="13716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3466"/>
          </a:p>
        </p:txBody>
      </p:sp>
      <p:sp>
        <p:nvSpPr>
          <p:cNvPr id="939" name="Google Shape;939;g26de9ed5092_9_0"/>
          <p:cNvSpPr/>
          <p:nvPr/>
        </p:nvSpPr>
        <p:spPr>
          <a:xfrm>
            <a:off x="18663913" y="0"/>
            <a:ext cx="5721600" cy="3593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3466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6de9ed5092_9_9"/>
          <p:cNvSpPr txBox="1"/>
          <p:nvPr/>
        </p:nvSpPr>
        <p:spPr>
          <a:xfrm rot="-5400000">
            <a:off x="-1981247" y="6636629"/>
            <a:ext cx="6796800" cy="828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400" rIns="0" bIns="0" anchor="t" anchorCtr="0">
            <a:spAutoFit/>
          </a:bodyPr>
          <a:lstStyle/>
          <a:p>
            <a:pPr marL="33866" algn="ctr"/>
            <a:r>
              <a:rPr lang="en-GB" sz="5334" b="1" dirty="0">
                <a:solidFill>
                  <a:srgbClr val="1F2B47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OUR </a:t>
            </a:r>
            <a:r>
              <a:rPr lang="en-GB" sz="5334" b="1" dirty="0">
                <a:solidFill>
                  <a:srgbClr val="E25424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EXECUTIVES</a:t>
            </a:r>
            <a:endParaRPr sz="5334" dirty="0"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g26de9ed5092_9_9"/>
          <p:cNvSpPr/>
          <p:nvPr/>
        </p:nvSpPr>
        <p:spPr>
          <a:xfrm>
            <a:off x="2647112" y="6790608"/>
            <a:ext cx="17630034" cy="0"/>
          </a:xfrm>
          <a:custGeom>
            <a:avLst/>
            <a:gdLst/>
            <a:ahLst/>
            <a:cxnLst/>
            <a:rect l="l" t="t" r="r" b="b"/>
            <a:pathLst>
              <a:path w="6222365" h="120000" extrusionOk="0">
                <a:moveTo>
                  <a:pt x="0" y="0"/>
                </a:moveTo>
                <a:lnTo>
                  <a:pt x="6222365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46" name="Google Shape;946;g26de9ed5092_9_9"/>
          <p:cNvSpPr/>
          <p:nvPr/>
        </p:nvSpPr>
        <p:spPr>
          <a:xfrm>
            <a:off x="11625197" y="1171383"/>
            <a:ext cx="0" cy="11407094"/>
          </a:xfrm>
          <a:custGeom>
            <a:avLst/>
            <a:gdLst/>
            <a:ahLst/>
            <a:cxnLst/>
            <a:rect l="l" t="t" r="r" b="b"/>
            <a:pathLst>
              <a:path w="120000" h="4083685" extrusionOk="0">
                <a:moveTo>
                  <a:pt x="0" y="4083265"/>
                </a:moveTo>
                <a:lnTo>
                  <a:pt x="0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47" name="Google Shape;947;g26de9ed5092_9_9"/>
          <p:cNvSpPr/>
          <p:nvPr/>
        </p:nvSpPr>
        <p:spPr>
          <a:xfrm>
            <a:off x="6773403" y="1171383"/>
            <a:ext cx="0" cy="11407094"/>
          </a:xfrm>
          <a:custGeom>
            <a:avLst/>
            <a:gdLst/>
            <a:ahLst/>
            <a:cxnLst/>
            <a:rect l="l" t="t" r="r" b="b"/>
            <a:pathLst>
              <a:path w="120000" h="4083685" extrusionOk="0">
                <a:moveTo>
                  <a:pt x="0" y="4083265"/>
                </a:moveTo>
                <a:lnTo>
                  <a:pt x="0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48" name="Google Shape;948;g26de9ed5092_9_9"/>
          <p:cNvSpPr/>
          <p:nvPr/>
        </p:nvSpPr>
        <p:spPr>
          <a:xfrm>
            <a:off x="7985811" y="1108496"/>
            <a:ext cx="2666400" cy="2353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49" name="Google Shape;949;g26de9ed5092_9_9"/>
          <p:cNvSpPr/>
          <p:nvPr/>
        </p:nvSpPr>
        <p:spPr>
          <a:xfrm>
            <a:off x="7983651" y="3287118"/>
            <a:ext cx="2666400" cy="1992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50" name="Google Shape;950;g26de9ed5092_9_9"/>
          <p:cNvSpPr txBox="1"/>
          <p:nvPr/>
        </p:nvSpPr>
        <p:spPr>
          <a:xfrm>
            <a:off x="7538133" y="3567155"/>
            <a:ext cx="3356800" cy="29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400" rIns="0" bIns="0" anchor="t" anchorCtr="0">
            <a:spAutoFit/>
          </a:bodyPr>
          <a:lstStyle/>
          <a:p>
            <a:pPr marL="33866" algn="ctr"/>
            <a:r>
              <a:rPr lang="en-GB" sz="2666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Chola Bwalya</a:t>
            </a:r>
            <a:endParaRPr sz="2666">
              <a:latin typeface="Calibri"/>
              <a:ea typeface="Calibri"/>
              <a:cs typeface="Calibri"/>
              <a:sym typeface="Calibri"/>
            </a:endParaRPr>
          </a:p>
          <a:p>
            <a:pPr marL="33866" algn="ctr">
              <a:spcBef>
                <a:spcPts val="266"/>
              </a:spcBef>
            </a:pPr>
            <a:r>
              <a:rPr lang="en-GB" sz="24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COO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72524" marR="135464" indent="-389456">
              <a:spcBef>
                <a:spcPts val="800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Book Antiqua"/>
                <a:ea typeface="Book Antiqua"/>
                <a:cs typeface="Book Antiqua"/>
                <a:sym typeface="Book Antiqua"/>
              </a:rPr>
              <a:t>Oversees the company’s  </a:t>
            </a: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business operations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Ensures the company has  effective operational and  financial procedures in  place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marR="270926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Oversees the business  commercial division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26de9ed5092_9_9"/>
          <p:cNvSpPr/>
          <p:nvPr/>
        </p:nvSpPr>
        <p:spPr>
          <a:xfrm>
            <a:off x="3090829" y="7488744"/>
            <a:ext cx="2666400" cy="2353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52" name="Google Shape;952;g26de9ed5092_9_9"/>
          <p:cNvSpPr/>
          <p:nvPr/>
        </p:nvSpPr>
        <p:spPr>
          <a:xfrm>
            <a:off x="3090829" y="9667370"/>
            <a:ext cx="2666400" cy="200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53" name="Google Shape;953;g26de9ed5092_9_9"/>
          <p:cNvSpPr txBox="1"/>
          <p:nvPr/>
        </p:nvSpPr>
        <p:spPr>
          <a:xfrm>
            <a:off x="2716565" y="9907614"/>
            <a:ext cx="3253600" cy="247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400" rIns="0" bIns="0" anchor="t" anchorCtr="0">
            <a:spAutoFit/>
          </a:bodyPr>
          <a:lstStyle/>
          <a:p>
            <a:pPr marL="101598" algn="ctr"/>
            <a:r>
              <a:rPr lang="en-GB" sz="2666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Andrea Nyirenda</a:t>
            </a:r>
            <a:endParaRPr sz="2666">
              <a:latin typeface="Calibri"/>
              <a:ea typeface="Calibri"/>
              <a:cs typeface="Calibri"/>
              <a:sym typeface="Calibri"/>
            </a:endParaRPr>
          </a:p>
          <a:p>
            <a:pPr marL="169330" algn="ctr">
              <a:spcBef>
                <a:spcPts val="266"/>
              </a:spcBef>
            </a:pPr>
            <a:r>
              <a:rPr lang="en-GB" sz="24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CxO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72524" marR="101598" indent="-389456">
              <a:spcBef>
                <a:spcPts val="1334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Design &amp; delivery of the  </a:t>
            </a:r>
            <a:r>
              <a:rPr lang="en-GB" sz="1866">
                <a:solidFill>
                  <a:srgbClr val="57585B"/>
                </a:solidFill>
                <a:latin typeface="Book Antiqua"/>
                <a:ea typeface="Book Antiqua"/>
                <a:cs typeface="Book Antiqua"/>
                <a:sym typeface="Book Antiqua"/>
              </a:rPr>
              <a:t>company’s products &amp;  </a:t>
            </a: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User Experience Brand &amp;  Consumer Engagement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26de9ed5092_9_9"/>
          <p:cNvSpPr/>
          <p:nvPr/>
        </p:nvSpPr>
        <p:spPr>
          <a:xfrm>
            <a:off x="12684305" y="1108496"/>
            <a:ext cx="2666400" cy="23536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55" name="Google Shape;955;g26de9ed5092_9_9"/>
          <p:cNvSpPr/>
          <p:nvPr/>
        </p:nvSpPr>
        <p:spPr>
          <a:xfrm>
            <a:off x="12677825" y="3261538"/>
            <a:ext cx="2666400" cy="2008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56" name="Google Shape;956;g26de9ed5092_9_9"/>
          <p:cNvSpPr txBox="1"/>
          <p:nvPr/>
        </p:nvSpPr>
        <p:spPr>
          <a:xfrm>
            <a:off x="12091953" y="3526655"/>
            <a:ext cx="3829600" cy="331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400" rIns="0" bIns="0" anchor="t" anchorCtr="0">
            <a:spAutoFit/>
          </a:bodyPr>
          <a:lstStyle/>
          <a:p>
            <a:pPr marL="33866" algn="ctr"/>
            <a:r>
              <a:rPr lang="en-GB" sz="2666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Mwase Simwase</a:t>
            </a:r>
            <a:endParaRPr sz="2666">
              <a:latin typeface="Calibri"/>
              <a:ea typeface="Calibri"/>
              <a:cs typeface="Calibri"/>
              <a:sym typeface="Calibri"/>
            </a:endParaRPr>
          </a:p>
          <a:p>
            <a:pPr marL="33866" algn="ctr">
              <a:spcBef>
                <a:spcPts val="266"/>
              </a:spcBef>
            </a:pPr>
            <a:r>
              <a:rPr lang="en-GB" sz="24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CIO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spcBef>
                <a:spcPts val="1066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Designing &amp; customizing tech  systems &amp; platforms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marR="338658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Help Clients maximize  applications/systems ROI.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marR="169330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Manage development team  personnel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marR="440256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Technological staff  recruitment &amp; Retention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g26de9ed5092_9_9"/>
          <p:cNvSpPr/>
          <p:nvPr/>
        </p:nvSpPr>
        <p:spPr>
          <a:xfrm>
            <a:off x="7877849" y="7426926"/>
            <a:ext cx="2736000" cy="24632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58" name="Google Shape;958;g26de9ed5092_9_9"/>
          <p:cNvSpPr/>
          <p:nvPr/>
        </p:nvSpPr>
        <p:spPr>
          <a:xfrm>
            <a:off x="7875691" y="9716400"/>
            <a:ext cx="2736000" cy="1992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59" name="Google Shape;959;g26de9ed5092_9_9"/>
          <p:cNvSpPr txBox="1"/>
          <p:nvPr/>
        </p:nvSpPr>
        <p:spPr>
          <a:xfrm>
            <a:off x="7800841" y="10106572"/>
            <a:ext cx="2817600" cy="18754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400" rIns="0" bIns="0" anchor="t" anchorCtr="0">
            <a:spAutoFit/>
          </a:bodyPr>
          <a:lstStyle/>
          <a:p>
            <a:pPr marL="33866" algn="ctr"/>
            <a:r>
              <a:rPr lang="en-GB" sz="2666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Moses B. Mwale</a:t>
            </a:r>
            <a:endParaRPr sz="2666">
              <a:latin typeface="Calibri"/>
              <a:ea typeface="Calibri"/>
              <a:cs typeface="Calibri"/>
              <a:sym typeface="Calibri"/>
            </a:endParaRPr>
          </a:p>
          <a:p>
            <a:pPr marL="33866" algn="ctr">
              <a:spcBef>
                <a:spcPts val="266"/>
              </a:spcBef>
            </a:pPr>
            <a:r>
              <a:rPr lang="en-GB" sz="24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CFO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spcBef>
                <a:spcPts val="1066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Financial forecasting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Budgets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Financial reporting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g26de9ed5092_9_9"/>
          <p:cNvSpPr/>
          <p:nvPr/>
        </p:nvSpPr>
        <p:spPr>
          <a:xfrm>
            <a:off x="3080033" y="1117024"/>
            <a:ext cx="2774400" cy="23536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61" name="Google Shape;961;g26de9ed5092_9_9"/>
          <p:cNvSpPr/>
          <p:nvPr/>
        </p:nvSpPr>
        <p:spPr>
          <a:xfrm>
            <a:off x="3077875" y="3295646"/>
            <a:ext cx="2774400" cy="1992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62" name="Google Shape;962;g26de9ed5092_9_9"/>
          <p:cNvSpPr txBox="1"/>
          <p:nvPr/>
        </p:nvSpPr>
        <p:spPr>
          <a:xfrm>
            <a:off x="2581253" y="3553652"/>
            <a:ext cx="3728000" cy="331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400" rIns="0" bIns="0" anchor="t" anchorCtr="0">
            <a:spAutoFit/>
          </a:bodyPr>
          <a:lstStyle/>
          <a:p>
            <a:pPr marL="33866" algn="ctr"/>
            <a:r>
              <a:rPr lang="en-GB" sz="2666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Roy Muyelu</a:t>
            </a:r>
            <a:endParaRPr sz="2666">
              <a:latin typeface="Calibri"/>
              <a:ea typeface="Calibri"/>
              <a:cs typeface="Calibri"/>
              <a:sym typeface="Calibri"/>
            </a:endParaRPr>
          </a:p>
          <a:p>
            <a:pPr marL="33866" algn="ctr">
              <a:spcBef>
                <a:spcPts val="266"/>
              </a:spcBef>
            </a:pPr>
            <a:r>
              <a:rPr lang="en-GB" sz="24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CEO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spcBef>
                <a:spcPts val="1066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Lead the development of the  </a:t>
            </a:r>
            <a:r>
              <a:rPr lang="en-GB" sz="1866">
                <a:solidFill>
                  <a:srgbClr val="57585B"/>
                </a:solidFill>
                <a:latin typeface="Book Antiqua"/>
                <a:ea typeface="Book Antiqua"/>
                <a:cs typeface="Book Antiqua"/>
                <a:sym typeface="Book Antiqua"/>
              </a:rPr>
              <a:t>company’s short and long</a:t>
            </a: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-  term strategy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marR="67732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implementing the company  vision and mission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marR="372524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Maintain expansion  opportunities &amp; industry  developments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g26de9ed5092_9_9"/>
          <p:cNvSpPr/>
          <p:nvPr/>
        </p:nvSpPr>
        <p:spPr>
          <a:xfrm>
            <a:off x="17203579" y="7402350"/>
            <a:ext cx="2766400" cy="2552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64" name="Google Shape;964;g26de9ed5092_9_9"/>
          <p:cNvSpPr txBox="1"/>
          <p:nvPr/>
        </p:nvSpPr>
        <p:spPr>
          <a:xfrm>
            <a:off x="16604749" y="10106571"/>
            <a:ext cx="3882400" cy="302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400" rIns="0" bIns="0" anchor="t" anchorCtr="0">
            <a:spAutoFit/>
          </a:bodyPr>
          <a:lstStyle/>
          <a:p>
            <a:pPr marL="33866" algn="ctr"/>
            <a:r>
              <a:rPr lang="en-GB" sz="2666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Zanyiwe Nthatisi</a:t>
            </a:r>
            <a:endParaRPr sz="2666">
              <a:latin typeface="Calibri"/>
              <a:ea typeface="Calibri"/>
              <a:cs typeface="Calibri"/>
              <a:sym typeface="Calibri"/>
            </a:endParaRPr>
          </a:p>
          <a:p>
            <a:pPr marL="33866" algn="ctr">
              <a:spcBef>
                <a:spcPts val="266"/>
              </a:spcBef>
            </a:pPr>
            <a:r>
              <a:rPr lang="en-GB" sz="24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South Africa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spcBef>
                <a:spcPts val="1066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Regional policy and regulation  specialist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marR="135464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Plan and manage operations  and strategy in the SADC  region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marR="67732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Oversee quality control,  stakeholder and performance  management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26de9ed5092_9_9"/>
          <p:cNvSpPr/>
          <p:nvPr/>
        </p:nvSpPr>
        <p:spPr>
          <a:xfrm>
            <a:off x="17203579" y="9780350"/>
            <a:ext cx="2772800" cy="1992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66" name="Google Shape;966;g26de9ed5092_9_9"/>
          <p:cNvSpPr/>
          <p:nvPr/>
        </p:nvSpPr>
        <p:spPr>
          <a:xfrm>
            <a:off x="16369033" y="1171383"/>
            <a:ext cx="0" cy="11407094"/>
          </a:xfrm>
          <a:custGeom>
            <a:avLst/>
            <a:gdLst/>
            <a:ahLst/>
            <a:cxnLst/>
            <a:rect l="l" t="t" r="r" b="b"/>
            <a:pathLst>
              <a:path w="120000" h="4083685" extrusionOk="0">
                <a:moveTo>
                  <a:pt x="0" y="4083265"/>
                </a:moveTo>
                <a:lnTo>
                  <a:pt x="0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67" name="Google Shape;967;g26de9ed5092_9_9"/>
          <p:cNvSpPr/>
          <p:nvPr/>
        </p:nvSpPr>
        <p:spPr>
          <a:xfrm>
            <a:off x="17093459" y="1025360"/>
            <a:ext cx="2760000" cy="25016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68" name="Google Shape;968;g26de9ed5092_9_9"/>
          <p:cNvSpPr txBox="1"/>
          <p:nvPr/>
        </p:nvSpPr>
        <p:spPr>
          <a:xfrm>
            <a:off x="16637141" y="3652397"/>
            <a:ext cx="3344800" cy="266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5666" rIns="0" bIns="0" anchor="t" anchorCtr="0">
            <a:spAutoFit/>
          </a:bodyPr>
          <a:lstStyle/>
          <a:p>
            <a:pPr marL="237060" algn="ctr"/>
            <a:r>
              <a:rPr lang="en-GB" sz="2666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Dr. Diana Kangwa</a:t>
            </a:r>
            <a:endParaRPr sz="2666">
              <a:latin typeface="Calibri"/>
              <a:ea typeface="Calibri"/>
              <a:cs typeface="Calibri"/>
              <a:sym typeface="Calibri"/>
            </a:endParaRPr>
          </a:p>
          <a:p>
            <a:pPr marL="270926" algn="ctr">
              <a:spcBef>
                <a:spcPts val="266"/>
              </a:spcBef>
            </a:pPr>
            <a:r>
              <a:rPr lang="en-GB" sz="24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CTO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spcBef>
                <a:spcPts val="534"/>
              </a:spcBef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186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Tech Support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186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R&amp;D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186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Standards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marR="406390" indent="-389456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186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Machine Learning &amp;  Artificial Intelligence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1866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g26de9ed5092_9_9"/>
          <p:cNvSpPr/>
          <p:nvPr/>
        </p:nvSpPr>
        <p:spPr>
          <a:xfrm>
            <a:off x="1587" y="0"/>
            <a:ext cx="209600" cy="137160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3466"/>
          </a:p>
        </p:txBody>
      </p:sp>
      <p:sp>
        <p:nvSpPr>
          <p:cNvPr id="970" name="Google Shape;970;g26de9ed5092_9_9"/>
          <p:cNvSpPr/>
          <p:nvPr/>
        </p:nvSpPr>
        <p:spPr>
          <a:xfrm>
            <a:off x="20953701" y="12384400"/>
            <a:ext cx="2906400" cy="11080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000"/>
          </a:p>
        </p:txBody>
      </p:sp>
      <p:sp>
        <p:nvSpPr>
          <p:cNvPr id="971" name="Google Shape;971;g26de9ed5092_9_9"/>
          <p:cNvSpPr txBox="1"/>
          <p:nvPr/>
        </p:nvSpPr>
        <p:spPr>
          <a:xfrm>
            <a:off x="12018541" y="10158374"/>
            <a:ext cx="4041600" cy="2094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734" rIns="0" bIns="0" anchor="t" anchorCtr="0">
            <a:spAutoFit/>
          </a:bodyPr>
          <a:lstStyle/>
          <a:p>
            <a:pPr marR="237060" algn="ctr"/>
            <a:r>
              <a:rPr lang="en-GB" sz="2666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Lars Fuglerud</a:t>
            </a:r>
            <a:endParaRPr sz="2666">
              <a:latin typeface="Calibri"/>
              <a:ea typeface="Calibri"/>
              <a:cs typeface="Calibri"/>
              <a:sym typeface="Calibri"/>
            </a:endParaRPr>
          </a:p>
          <a:p>
            <a:pPr marR="237060" algn="ctr"/>
            <a:r>
              <a:rPr lang="en-GB" sz="2400" b="1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FinTech Service Delivery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spcBef>
                <a:spcPts val="1066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Service delivery management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Customer support alignment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Analyze customer requirements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  <a:p>
            <a:pPr marL="372524" indent="-389456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1866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Compliance securement</a:t>
            </a:r>
            <a:endParaRPr sz="1866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g26de9ed5092_9_9"/>
          <p:cNvSpPr/>
          <p:nvPr/>
        </p:nvSpPr>
        <p:spPr>
          <a:xfrm>
            <a:off x="12507249" y="7435450"/>
            <a:ext cx="2921600" cy="25824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4266"/>
          </a:p>
        </p:txBody>
      </p:sp>
      <p:sp>
        <p:nvSpPr>
          <p:cNvPr id="973" name="Google Shape;973;g26de9ed5092_9_9"/>
          <p:cNvSpPr/>
          <p:nvPr/>
        </p:nvSpPr>
        <p:spPr>
          <a:xfrm>
            <a:off x="18663913" y="0"/>
            <a:ext cx="5721600" cy="35936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3466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6"/>
          <p:cNvSpPr txBox="1">
            <a:spLocks noGrp="1"/>
          </p:cNvSpPr>
          <p:nvPr>
            <p:ph type="title"/>
          </p:nvPr>
        </p:nvSpPr>
        <p:spPr>
          <a:xfrm>
            <a:off x="6705267" y="765856"/>
            <a:ext cx="10976640" cy="105598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4066" rIns="0" bIns="0" rtlCol="0" anchor="t" anchorCtr="0">
            <a:spAutoFit/>
          </a:bodyPr>
          <a:lstStyle/>
          <a:p>
            <a:pPr marL="33866" algn="ctr">
              <a:lnSpc>
                <a:spcPct val="107692"/>
              </a:lnSpc>
            </a:pPr>
            <a:r>
              <a:rPr lang="en-GB" sz="5600" dirty="0">
                <a:solidFill>
                  <a:srgbClr val="202B48"/>
                </a:solidFill>
                <a:latin typeface="Montserrat" pitchFamily="2" charset="77"/>
              </a:rPr>
              <a:t>THE PROJECT </a:t>
            </a:r>
            <a:r>
              <a:rPr lang="en-GB" sz="5600" dirty="0">
                <a:solidFill>
                  <a:srgbClr val="E35525"/>
                </a:solidFill>
                <a:latin typeface="Montserrat" pitchFamily="2" charset="77"/>
              </a:rPr>
              <a:t>TEAM </a:t>
            </a:r>
            <a:endParaRPr sz="5600" dirty="0">
              <a:solidFill>
                <a:srgbClr val="E35525"/>
              </a:solidFill>
              <a:latin typeface="Montserrat" pitchFamily="2" charset="77"/>
            </a:endParaRPr>
          </a:p>
        </p:txBody>
      </p:sp>
      <p:sp>
        <p:nvSpPr>
          <p:cNvPr id="40" name="Google Shape;317;p2">
            <a:extLst>
              <a:ext uri="{FF2B5EF4-FFF2-40B4-BE49-F238E27FC236}">
                <a16:creationId xmlns:a16="http://schemas.microsoft.com/office/drawing/2014/main" id="{6293CD49-C153-A50B-3F07-401D6719D368}"/>
              </a:ext>
            </a:extLst>
          </p:cNvPr>
          <p:cNvSpPr/>
          <p:nvPr/>
        </p:nvSpPr>
        <p:spPr>
          <a:xfrm>
            <a:off x="18662639" y="2"/>
            <a:ext cx="5723400" cy="364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373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07;g139bad93219_2_75">
            <a:extLst>
              <a:ext uri="{FF2B5EF4-FFF2-40B4-BE49-F238E27FC236}">
                <a16:creationId xmlns:a16="http://schemas.microsoft.com/office/drawing/2014/main" id="{FDC02445-3F21-8496-ECFE-0BDC2FCAF00C}"/>
              </a:ext>
            </a:extLst>
          </p:cNvPr>
          <p:cNvSpPr/>
          <p:nvPr/>
        </p:nvSpPr>
        <p:spPr>
          <a:xfrm rot="5400000">
            <a:off x="-6764013" y="6752400"/>
            <a:ext cx="13742400" cy="2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E1B1965-E170-12FD-5CBB-E169DE560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04" b="18461"/>
          <a:stretch/>
        </p:blipFill>
        <p:spPr>
          <a:xfrm>
            <a:off x="20784354" y="12320338"/>
            <a:ext cx="2736122" cy="1107064"/>
          </a:xfrm>
          <a:prstGeom prst="rect">
            <a:avLst/>
          </a:prstGeom>
        </p:spPr>
      </p:pic>
      <p:sp>
        <p:nvSpPr>
          <p:cNvPr id="43" name="Google Shape;569;p64">
            <a:extLst>
              <a:ext uri="{FF2B5EF4-FFF2-40B4-BE49-F238E27FC236}">
                <a16:creationId xmlns:a16="http://schemas.microsoft.com/office/drawing/2014/main" id="{8C279F8C-A037-C0E2-D6E0-F3446ECFC5BA}"/>
              </a:ext>
            </a:extLst>
          </p:cNvPr>
          <p:cNvSpPr txBox="1"/>
          <p:nvPr/>
        </p:nvSpPr>
        <p:spPr>
          <a:xfrm>
            <a:off x="9146239" y="6266687"/>
            <a:ext cx="5303164" cy="13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 algn="ctr"/>
            <a:r>
              <a:rPr lang="en-GB" sz="28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Lynn </a:t>
            </a:r>
            <a:r>
              <a:rPr lang="en-GB" sz="28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Temwani</a:t>
            </a:r>
            <a:r>
              <a:rPr lang="en-GB" sz="28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Zimba</a:t>
            </a:r>
          </a:p>
          <a:p>
            <a:pPr marL="33866" algn="ctr"/>
            <a:r>
              <a:rPr lang="en-GB" sz="28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33866" algn="ctr"/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CRM</a:t>
            </a:r>
            <a:endParaRPr sz="28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569;p64">
            <a:extLst>
              <a:ext uri="{FF2B5EF4-FFF2-40B4-BE49-F238E27FC236}">
                <a16:creationId xmlns:a16="http://schemas.microsoft.com/office/drawing/2014/main" id="{8A0AF88D-266D-E08B-7BA3-2087A2E80819}"/>
              </a:ext>
            </a:extLst>
          </p:cNvPr>
          <p:cNvSpPr txBox="1"/>
          <p:nvPr/>
        </p:nvSpPr>
        <p:spPr>
          <a:xfrm>
            <a:off x="1016084" y="6266687"/>
            <a:ext cx="3701638" cy="13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 algn="ctr"/>
            <a:r>
              <a:rPr lang="en-GB" sz="28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Chiza Mhlanga</a:t>
            </a:r>
          </a:p>
          <a:p>
            <a:pPr marL="33866" algn="ctr"/>
            <a:r>
              <a:rPr lang="en-GB" sz="28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33866" algn="ctr"/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Acting CIO</a:t>
            </a:r>
            <a:endParaRPr sz="28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569;p64">
            <a:extLst>
              <a:ext uri="{FF2B5EF4-FFF2-40B4-BE49-F238E27FC236}">
                <a16:creationId xmlns:a16="http://schemas.microsoft.com/office/drawing/2014/main" id="{B8708AD2-8A83-56FA-F06F-15F0A055FAC5}"/>
              </a:ext>
            </a:extLst>
          </p:cNvPr>
          <p:cNvSpPr txBox="1"/>
          <p:nvPr/>
        </p:nvSpPr>
        <p:spPr>
          <a:xfrm>
            <a:off x="5358734" y="6266687"/>
            <a:ext cx="3934546" cy="13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 algn="ctr"/>
            <a:r>
              <a:rPr lang="en-GB" sz="28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Samuel Mwale</a:t>
            </a:r>
          </a:p>
          <a:p>
            <a:pPr marL="33866" algn="ctr"/>
            <a:r>
              <a:rPr lang="en-GB" sz="28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33866" algn="ctr"/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Head PMO</a:t>
            </a:r>
            <a:endParaRPr sz="28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569;p64">
            <a:extLst>
              <a:ext uri="{FF2B5EF4-FFF2-40B4-BE49-F238E27FC236}">
                <a16:creationId xmlns:a16="http://schemas.microsoft.com/office/drawing/2014/main" id="{7C6D73F9-56B6-8F62-E4E4-E7114473FBE0}"/>
              </a:ext>
            </a:extLst>
          </p:cNvPr>
          <p:cNvSpPr txBox="1"/>
          <p:nvPr/>
        </p:nvSpPr>
        <p:spPr>
          <a:xfrm>
            <a:off x="14228212" y="6266687"/>
            <a:ext cx="3692598" cy="13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 algn="ctr"/>
            <a:r>
              <a:rPr lang="en-GB" sz="28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Luis Roy Zulu</a:t>
            </a:r>
          </a:p>
          <a:p>
            <a:pPr marL="33866" algn="ctr"/>
            <a:r>
              <a:rPr lang="en-GB" sz="28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33866" algn="ctr"/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Tech Lead</a:t>
            </a:r>
            <a:endParaRPr sz="28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69;p64">
            <a:extLst>
              <a:ext uri="{FF2B5EF4-FFF2-40B4-BE49-F238E27FC236}">
                <a16:creationId xmlns:a16="http://schemas.microsoft.com/office/drawing/2014/main" id="{04BA35CB-5853-6CF9-7025-50F70571BE0F}"/>
              </a:ext>
            </a:extLst>
          </p:cNvPr>
          <p:cNvSpPr txBox="1"/>
          <p:nvPr/>
        </p:nvSpPr>
        <p:spPr>
          <a:xfrm>
            <a:off x="18012663" y="6256785"/>
            <a:ext cx="4961548" cy="13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 algn="ctr"/>
            <a:r>
              <a:rPr lang="en-GB" sz="28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Kakuhu</a:t>
            </a:r>
            <a:r>
              <a:rPr lang="en-GB" sz="28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GB" sz="28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Kabwe</a:t>
            </a:r>
            <a:endParaRPr lang="en-GB" sz="2800" b="1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33866" algn="ctr"/>
            <a:r>
              <a:rPr lang="en-GB" sz="28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 Software Developer</a:t>
            </a:r>
            <a:endParaRPr sz="28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B518E-C85F-50F9-C98B-B2180CB36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9706" y="2869393"/>
            <a:ext cx="3224926" cy="322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1E5D3B-146B-4F7E-8A8A-43C9E407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546" y="2864201"/>
            <a:ext cx="3224926" cy="32249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33C536-3F8D-754A-F77F-60557A607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4442" y="2864203"/>
            <a:ext cx="3224926" cy="3224926"/>
          </a:xfrm>
          <a:prstGeom prst="rect">
            <a:avLst/>
          </a:prstGeom>
        </p:spPr>
      </p:pic>
      <p:pic>
        <p:nvPicPr>
          <p:cNvPr id="15" name="Picture 6" descr="Mojaloop Documentation">
            <a:extLst>
              <a:ext uri="{FF2B5EF4-FFF2-40B4-BE49-F238E27FC236}">
                <a16:creationId xmlns:a16="http://schemas.microsoft.com/office/drawing/2014/main" id="{3EF108AE-262F-8C8D-E840-8D7C9CED8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10" y="12548383"/>
            <a:ext cx="2836162" cy="7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69;p64">
            <a:extLst>
              <a:ext uri="{FF2B5EF4-FFF2-40B4-BE49-F238E27FC236}">
                <a16:creationId xmlns:a16="http://schemas.microsoft.com/office/drawing/2014/main" id="{0885BBD5-E52B-FA0F-CA87-A8874311676F}"/>
              </a:ext>
            </a:extLst>
          </p:cNvPr>
          <p:cNvSpPr txBox="1"/>
          <p:nvPr/>
        </p:nvSpPr>
        <p:spPr>
          <a:xfrm>
            <a:off x="11751885" y="11520825"/>
            <a:ext cx="4961548" cy="13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 algn="ctr"/>
            <a:r>
              <a:rPr lang="en-GB" sz="28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Telvin</a:t>
            </a:r>
            <a:r>
              <a:rPr lang="en-GB" sz="28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Mwanza</a:t>
            </a:r>
          </a:p>
          <a:p>
            <a:pPr marL="33866" algn="ctr"/>
            <a:r>
              <a:rPr lang="en-GB" sz="28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 Business Analyst</a:t>
            </a:r>
            <a:endParaRPr sz="28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B69293-7F7B-35B7-271A-BE1E35291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15748" y="8128241"/>
            <a:ext cx="3224926" cy="32249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2261B-44B9-FD3F-FC8D-70C4E4E47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6608" y="2844817"/>
            <a:ext cx="3329910" cy="333502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2A917C-2F40-36FC-AC2A-A5D97091D7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06092" y="2847175"/>
            <a:ext cx="3219758" cy="3224926"/>
          </a:xfrm>
          <a:prstGeom prst="rect">
            <a:avLst/>
          </a:prstGeom>
        </p:spPr>
      </p:pic>
      <p:sp>
        <p:nvSpPr>
          <p:cNvPr id="27" name="Google Shape;569;p64">
            <a:extLst>
              <a:ext uri="{FF2B5EF4-FFF2-40B4-BE49-F238E27FC236}">
                <a16:creationId xmlns:a16="http://schemas.microsoft.com/office/drawing/2014/main" id="{108454A3-6643-2855-414B-5FE90E8AB8D5}"/>
              </a:ext>
            </a:extLst>
          </p:cNvPr>
          <p:cNvSpPr txBox="1"/>
          <p:nvPr/>
        </p:nvSpPr>
        <p:spPr>
          <a:xfrm>
            <a:off x="6213233" y="11520824"/>
            <a:ext cx="4961548" cy="1319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 algn="ctr"/>
            <a:r>
              <a:rPr lang="en-GB" sz="28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Kachinga</a:t>
            </a:r>
            <a:r>
              <a:rPr lang="en-GB" sz="28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GB" sz="28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Shezongo</a:t>
            </a:r>
            <a:endParaRPr lang="en-GB" sz="2800" b="1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33866" algn="ctr"/>
            <a:r>
              <a:rPr lang="en-GB" sz="28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33866" algn="ctr"/>
            <a:r>
              <a:rPr lang="en-GB" sz="28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PMO</a:t>
            </a:r>
            <a:endParaRPr sz="28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B0D92DD-C3F0-26F9-18BE-FA5ED42007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1544" y="8128239"/>
            <a:ext cx="3224926" cy="322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7;p11">
            <a:extLst>
              <a:ext uri="{FF2B5EF4-FFF2-40B4-BE49-F238E27FC236}">
                <a16:creationId xmlns:a16="http://schemas.microsoft.com/office/drawing/2014/main" id="{5675661B-CCF0-448D-55FA-4250255F6CAC}"/>
              </a:ext>
            </a:extLst>
          </p:cNvPr>
          <p:cNvSpPr/>
          <p:nvPr/>
        </p:nvSpPr>
        <p:spPr>
          <a:xfrm>
            <a:off x="212787" y="1"/>
            <a:ext cx="24172800" cy="13715998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57;p11">
            <a:extLst>
              <a:ext uri="{FF2B5EF4-FFF2-40B4-BE49-F238E27FC236}">
                <a16:creationId xmlns:a16="http://schemas.microsoft.com/office/drawing/2014/main" id="{772863E6-45A8-F911-C400-FC1C67F48E22}"/>
              </a:ext>
            </a:extLst>
          </p:cNvPr>
          <p:cNvSpPr/>
          <p:nvPr/>
        </p:nvSpPr>
        <p:spPr>
          <a:xfrm>
            <a:off x="1199346" y="4035924"/>
            <a:ext cx="10057346" cy="7965576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57;p11">
            <a:extLst>
              <a:ext uri="{FF2B5EF4-FFF2-40B4-BE49-F238E27FC236}">
                <a16:creationId xmlns:a16="http://schemas.microsoft.com/office/drawing/2014/main" id="{3E076CC0-76E9-926D-5FD5-6AD3E99BD8FA}"/>
              </a:ext>
            </a:extLst>
          </p:cNvPr>
          <p:cNvSpPr/>
          <p:nvPr/>
        </p:nvSpPr>
        <p:spPr>
          <a:xfrm>
            <a:off x="11772095" y="4035924"/>
            <a:ext cx="12003892" cy="7965576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7;p2">
            <a:extLst>
              <a:ext uri="{FF2B5EF4-FFF2-40B4-BE49-F238E27FC236}">
                <a16:creationId xmlns:a16="http://schemas.microsoft.com/office/drawing/2014/main" id="{64DCBDA1-228C-4A7C-E98E-1A9B5DF1FBD5}"/>
              </a:ext>
            </a:extLst>
          </p:cNvPr>
          <p:cNvSpPr/>
          <p:nvPr/>
        </p:nvSpPr>
        <p:spPr>
          <a:xfrm>
            <a:off x="18662639" y="2"/>
            <a:ext cx="5723400" cy="364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373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85"/>
          <p:cNvSpPr txBox="1"/>
          <p:nvPr/>
        </p:nvSpPr>
        <p:spPr>
          <a:xfrm>
            <a:off x="12243249" y="4384072"/>
            <a:ext cx="10944580" cy="707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34" rIns="0" bIns="0" anchor="t" anchorCtr="0">
            <a:spAutoFit/>
          </a:bodyPr>
          <a:lstStyle/>
          <a:p>
            <a:pPr marL="406390" lvl="1">
              <a:spcBef>
                <a:spcPts val="2666"/>
              </a:spcBef>
              <a:buSzPts val="1200"/>
            </a:pPr>
            <a:r>
              <a:rPr lang="en-GB" sz="40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2. Focus on Merchants and Payments Workstream:</a:t>
            </a:r>
          </a:p>
          <a:p>
            <a:pPr marL="406390" lvl="1">
              <a:spcBef>
                <a:spcPts val="2666"/>
              </a:spcBef>
              <a:buSzPts val="1200"/>
            </a:pPr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</a:t>
            </a:r>
            <a:r>
              <a:rPr lang="en-GB" sz="3200" dirty="0">
                <a:solidFill>
                  <a:schemeClr val="bg1"/>
                </a:solidFill>
                <a:latin typeface="Montserrat" pitchFamily="2" charset="77"/>
              </a:rPr>
              <a:t>We have specifically chosen to focus on the Merchants and Payments workstream, recognizing the critical role that merchants play in the economic ecosystem</a:t>
            </a:r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. </a:t>
            </a:r>
          </a:p>
          <a:p>
            <a:pPr marL="977890" lvl="1" indent="-5715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team's goal in selecting the Merchants and Payments workstream is to ensure the digital transformation of the payment process.</a:t>
            </a:r>
          </a:p>
          <a:p>
            <a:pPr marL="977890" lvl="1" indent="-5715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aim is to enhance convenience for consumers in the payment experience.</a:t>
            </a:r>
          </a:p>
        </p:txBody>
      </p:sp>
      <p:sp>
        <p:nvSpPr>
          <p:cNvPr id="1165" name="Google Shape;1165;p85"/>
          <p:cNvSpPr txBox="1"/>
          <p:nvPr/>
        </p:nvSpPr>
        <p:spPr>
          <a:xfrm>
            <a:off x="691656" y="1157400"/>
            <a:ext cx="10935154" cy="135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GB" sz="56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MOJALOOP </a:t>
            </a:r>
            <a:r>
              <a:rPr lang="en-GB" sz="56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WORKSTREAM</a:t>
            </a:r>
            <a:endParaRPr lang="en-GB" sz="4800" dirty="0">
              <a:solidFill>
                <a:srgbClr val="E64725"/>
              </a:solidFill>
              <a:latin typeface="Montserrat" pitchFamily="2" charset="77"/>
            </a:endParaRPr>
          </a:p>
        </p:txBody>
      </p:sp>
      <p:sp>
        <p:nvSpPr>
          <p:cNvPr id="23" name="Google Shape;307;g139bad93219_2_75">
            <a:extLst>
              <a:ext uri="{FF2B5EF4-FFF2-40B4-BE49-F238E27FC236}">
                <a16:creationId xmlns:a16="http://schemas.microsoft.com/office/drawing/2014/main" id="{5AD7B3DD-CE35-A566-4721-C946612C2643}"/>
              </a:ext>
            </a:extLst>
          </p:cNvPr>
          <p:cNvSpPr/>
          <p:nvPr/>
        </p:nvSpPr>
        <p:spPr>
          <a:xfrm rot="5400000">
            <a:off x="-6764013" y="6752400"/>
            <a:ext cx="13742400" cy="2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4427A-8698-27F6-C395-06A98C935838}"/>
              </a:ext>
            </a:extLst>
          </p:cNvPr>
          <p:cNvSpPr txBox="1"/>
          <p:nvPr/>
        </p:nvSpPr>
        <p:spPr>
          <a:xfrm>
            <a:off x="1438553" y="4731963"/>
            <a:ext cx="9441356" cy="4970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390" lvl="1">
              <a:spcBef>
                <a:spcPts val="2666"/>
              </a:spcBef>
              <a:buSzPts val="1200"/>
            </a:pPr>
            <a:r>
              <a:rPr lang="en-GB" sz="40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1. Goal of Accelerator Program Participation:</a:t>
            </a:r>
          </a:p>
          <a:p>
            <a:pPr marL="977890" lvl="1" indent="-5715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The primary goal of participating in the accelerator program is to familiarize the team with ongoing initiatives.</a:t>
            </a:r>
          </a:p>
          <a:p>
            <a:pPr marL="977890" lvl="1" indent="-5715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Identifying opportunities to contribute to digital payments, financial inclusion, and interoperability is a key objective.</a:t>
            </a:r>
          </a:p>
        </p:txBody>
      </p:sp>
    </p:spTree>
    <p:extLst>
      <p:ext uri="{BB962C8B-B14F-4D97-AF65-F5344CB8AC3E}">
        <p14:creationId xmlns:p14="http://schemas.microsoft.com/office/powerpoint/2010/main" val="158727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57;p11">
            <a:extLst>
              <a:ext uri="{FF2B5EF4-FFF2-40B4-BE49-F238E27FC236}">
                <a16:creationId xmlns:a16="http://schemas.microsoft.com/office/drawing/2014/main" id="{16D54672-49EF-C344-29CE-3D67C7BD1D5F}"/>
              </a:ext>
            </a:extLst>
          </p:cNvPr>
          <p:cNvSpPr/>
          <p:nvPr/>
        </p:nvSpPr>
        <p:spPr>
          <a:xfrm>
            <a:off x="2230437" y="8179301"/>
            <a:ext cx="10059744" cy="4379298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57;p11">
            <a:extLst>
              <a:ext uri="{FF2B5EF4-FFF2-40B4-BE49-F238E27FC236}">
                <a16:creationId xmlns:a16="http://schemas.microsoft.com/office/drawing/2014/main" id="{2031DADA-01FC-D030-A7C3-4AE953E719B2}"/>
              </a:ext>
            </a:extLst>
          </p:cNvPr>
          <p:cNvSpPr/>
          <p:nvPr/>
        </p:nvSpPr>
        <p:spPr>
          <a:xfrm>
            <a:off x="12673575" y="3007225"/>
            <a:ext cx="9617856" cy="4872306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57;p11">
            <a:extLst>
              <a:ext uri="{FF2B5EF4-FFF2-40B4-BE49-F238E27FC236}">
                <a16:creationId xmlns:a16="http://schemas.microsoft.com/office/drawing/2014/main" id="{064F90A9-FCC0-13F2-D8F8-DDA35B4744B6}"/>
              </a:ext>
            </a:extLst>
          </p:cNvPr>
          <p:cNvSpPr/>
          <p:nvPr/>
        </p:nvSpPr>
        <p:spPr>
          <a:xfrm>
            <a:off x="12673574" y="8232138"/>
            <a:ext cx="9617854" cy="4326460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57;p11">
            <a:extLst>
              <a:ext uri="{FF2B5EF4-FFF2-40B4-BE49-F238E27FC236}">
                <a16:creationId xmlns:a16="http://schemas.microsoft.com/office/drawing/2014/main" id="{79545849-94CE-F273-B69D-6F7131E3784C}"/>
              </a:ext>
            </a:extLst>
          </p:cNvPr>
          <p:cNvSpPr/>
          <p:nvPr/>
        </p:nvSpPr>
        <p:spPr>
          <a:xfrm>
            <a:off x="2230438" y="3007225"/>
            <a:ext cx="10057346" cy="4872306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7;p2">
            <a:extLst>
              <a:ext uri="{FF2B5EF4-FFF2-40B4-BE49-F238E27FC236}">
                <a16:creationId xmlns:a16="http://schemas.microsoft.com/office/drawing/2014/main" id="{64DCBDA1-228C-4A7C-E98E-1A9B5DF1FBD5}"/>
              </a:ext>
            </a:extLst>
          </p:cNvPr>
          <p:cNvSpPr/>
          <p:nvPr/>
        </p:nvSpPr>
        <p:spPr>
          <a:xfrm>
            <a:off x="18662639" y="2"/>
            <a:ext cx="5723400" cy="364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373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85"/>
          <p:cNvSpPr txBox="1"/>
          <p:nvPr/>
        </p:nvSpPr>
        <p:spPr>
          <a:xfrm>
            <a:off x="13056967" y="8530957"/>
            <a:ext cx="8848620" cy="340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934" rIns="0" bIns="0" anchor="t" anchorCtr="0">
            <a:spAutoFit/>
          </a:bodyPr>
          <a:lstStyle/>
          <a:p>
            <a:pPr marL="406390">
              <a:spcBef>
                <a:spcPts val="2666"/>
              </a:spcBef>
              <a:buSzPts val="1200"/>
            </a:pPr>
            <a:r>
              <a:rPr lang="en-GB" sz="32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4. Expertise and Innovation:</a:t>
            </a:r>
          </a:p>
          <a:p>
            <a:pPr marL="749290" indent="-3429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educational approach equipped participants with expertise in payment technologies.</a:t>
            </a:r>
          </a:p>
          <a:p>
            <a:pPr marL="749290" indent="-3429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Participants are now capable of navigating and innovating within the realm of payment technologies.</a:t>
            </a:r>
          </a:p>
        </p:txBody>
      </p:sp>
      <p:sp>
        <p:nvSpPr>
          <p:cNvPr id="1165" name="Google Shape;1165;p85"/>
          <p:cNvSpPr txBox="1"/>
          <p:nvPr/>
        </p:nvSpPr>
        <p:spPr>
          <a:xfrm>
            <a:off x="571737" y="1157402"/>
            <a:ext cx="7260720" cy="13541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spAutoFit/>
          </a:bodyPr>
          <a:lstStyle/>
          <a:p>
            <a:r>
              <a:rPr lang="en-GB" sz="5600" b="1" dirty="0">
                <a:solidFill>
                  <a:schemeClr val="dk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KEY </a:t>
            </a:r>
            <a:r>
              <a:rPr lang="en-GB" sz="56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HIGHLIGHTS</a:t>
            </a:r>
            <a:endParaRPr lang="en-GB" sz="4800" dirty="0">
              <a:solidFill>
                <a:srgbClr val="E64725"/>
              </a:solidFill>
              <a:latin typeface="Montserrat" pitchFamily="2" charset="77"/>
            </a:endParaRPr>
          </a:p>
        </p:txBody>
      </p:sp>
      <p:sp>
        <p:nvSpPr>
          <p:cNvPr id="23" name="Google Shape;307;g139bad93219_2_75">
            <a:extLst>
              <a:ext uri="{FF2B5EF4-FFF2-40B4-BE49-F238E27FC236}">
                <a16:creationId xmlns:a16="http://schemas.microsoft.com/office/drawing/2014/main" id="{5AD7B3DD-CE35-A566-4721-C946612C2643}"/>
              </a:ext>
            </a:extLst>
          </p:cNvPr>
          <p:cNvSpPr/>
          <p:nvPr/>
        </p:nvSpPr>
        <p:spPr>
          <a:xfrm rot="5400000">
            <a:off x="-6764013" y="6752400"/>
            <a:ext cx="13742400" cy="2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235B7-BEDC-53AA-8861-31D637BC4B01}"/>
              </a:ext>
            </a:extLst>
          </p:cNvPr>
          <p:cNvSpPr txBox="1"/>
          <p:nvPr/>
        </p:nvSpPr>
        <p:spPr>
          <a:xfrm>
            <a:off x="2364418" y="4069690"/>
            <a:ext cx="9059886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390">
              <a:spcBef>
                <a:spcPts val="2666"/>
              </a:spcBef>
              <a:buSzPts val="1200"/>
            </a:pPr>
            <a:r>
              <a:rPr lang="en-GB" sz="32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1. Impactful Alliances:</a:t>
            </a:r>
          </a:p>
          <a:p>
            <a:pPr marL="749290" indent="-3429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Partnerships and collaborations within </a:t>
            </a:r>
            <a:r>
              <a:rPr lang="en-GB" sz="24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facilitate noteworthy payment solutions.</a:t>
            </a:r>
          </a:p>
          <a:p>
            <a:pPr marL="749290" indent="-3429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These alliances play a pivotal role in driving financial inclusion initiatives.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E315-CB62-44D6-F7F7-1B1285B62AF1}"/>
              </a:ext>
            </a:extLst>
          </p:cNvPr>
          <p:cNvSpPr txBox="1"/>
          <p:nvPr/>
        </p:nvSpPr>
        <p:spPr>
          <a:xfrm>
            <a:off x="12673573" y="4016146"/>
            <a:ext cx="9232012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390">
              <a:spcBef>
                <a:spcPts val="2666"/>
              </a:spcBef>
              <a:buSzPts val="1200"/>
            </a:pPr>
            <a:r>
              <a:rPr lang="en-GB" sz="32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2. Valuable Knowledge and Insights:</a:t>
            </a:r>
          </a:p>
          <a:p>
            <a:pPr marL="749290" indent="-3429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team gained valuable knowledge and insights from involvement with </a:t>
            </a:r>
            <a:r>
              <a:rPr lang="en-GB" sz="24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.</a:t>
            </a:r>
          </a:p>
          <a:p>
            <a:pPr marL="749290" indent="-3429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Recognized the potential for impactful partnerships and collaborations within the </a:t>
            </a:r>
            <a:r>
              <a:rPr lang="en-GB" sz="24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ecosystem.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B25F6-169E-AB3C-DB61-F1F99D7193B4}"/>
              </a:ext>
            </a:extLst>
          </p:cNvPr>
          <p:cNvSpPr txBox="1"/>
          <p:nvPr/>
        </p:nvSpPr>
        <p:spPr>
          <a:xfrm>
            <a:off x="2438646" y="8610447"/>
            <a:ext cx="8911434" cy="324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06390">
              <a:spcBef>
                <a:spcPts val="2666"/>
              </a:spcBef>
              <a:buSzPts val="1200"/>
            </a:pPr>
            <a:r>
              <a:rPr lang="en-GB" sz="32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3. Comprehensive Understanding of Payment Systems:</a:t>
            </a:r>
          </a:p>
          <a:p>
            <a:pPr marL="749290" indent="-3429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and DFSP courses provided a structured and well-planned educational approach.</a:t>
            </a:r>
          </a:p>
          <a:p>
            <a:pPr marL="749290" indent="-342900">
              <a:spcBef>
                <a:spcPts val="2666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Participants gained a comprehensive understanding of payment systems.</a:t>
            </a:r>
          </a:p>
        </p:txBody>
      </p:sp>
    </p:spTree>
    <p:extLst>
      <p:ext uri="{BB962C8B-B14F-4D97-AF65-F5344CB8AC3E}">
        <p14:creationId xmlns:p14="http://schemas.microsoft.com/office/powerpoint/2010/main" val="3382326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C0C447D-1588-8557-80F4-DEDF31C39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4" r="21336"/>
          <a:stretch/>
        </p:blipFill>
        <p:spPr bwMode="auto">
          <a:xfrm>
            <a:off x="12267208" y="0"/>
            <a:ext cx="12118382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E12D5E-9061-5ED7-CE96-6061B8FC64D9}"/>
              </a:ext>
            </a:extLst>
          </p:cNvPr>
          <p:cNvSpPr/>
          <p:nvPr/>
        </p:nvSpPr>
        <p:spPr>
          <a:xfrm>
            <a:off x="1590" y="0"/>
            <a:ext cx="12265618" cy="13716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M" sz="4800"/>
          </a:p>
        </p:txBody>
      </p:sp>
      <p:sp>
        <p:nvSpPr>
          <p:cNvPr id="969" name="Google Shape;969;p76"/>
          <p:cNvSpPr txBox="1"/>
          <p:nvPr/>
        </p:nvSpPr>
        <p:spPr>
          <a:xfrm>
            <a:off x="1106669" y="6088599"/>
            <a:ext cx="9236640" cy="153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r>
              <a:rPr lang="en-GB" sz="8800" b="1" dirty="0">
                <a:solidFill>
                  <a:schemeClr val="bg1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THE </a:t>
            </a:r>
            <a:r>
              <a:rPr lang="en-GB" sz="8800" b="1" dirty="0">
                <a:solidFill>
                  <a:srgbClr val="E35525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SOLUTION</a:t>
            </a:r>
          </a:p>
        </p:txBody>
      </p:sp>
      <p:sp>
        <p:nvSpPr>
          <p:cNvPr id="10" name="Google Shape;307;g139bad93219_2_75">
            <a:extLst>
              <a:ext uri="{FF2B5EF4-FFF2-40B4-BE49-F238E27FC236}">
                <a16:creationId xmlns:a16="http://schemas.microsoft.com/office/drawing/2014/main" id="{A78E2B4A-A300-56D7-FD68-616F873F392F}"/>
              </a:ext>
            </a:extLst>
          </p:cNvPr>
          <p:cNvSpPr/>
          <p:nvPr/>
        </p:nvSpPr>
        <p:spPr>
          <a:xfrm rot="5400000">
            <a:off x="5290405" y="6752400"/>
            <a:ext cx="13742400" cy="2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17;p2">
            <a:extLst>
              <a:ext uri="{FF2B5EF4-FFF2-40B4-BE49-F238E27FC236}">
                <a16:creationId xmlns:a16="http://schemas.microsoft.com/office/drawing/2014/main" id="{10EC4F5E-E074-243C-E530-BAC9009E341D}"/>
              </a:ext>
            </a:extLst>
          </p:cNvPr>
          <p:cNvSpPr/>
          <p:nvPr/>
        </p:nvSpPr>
        <p:spPr>
          <a:xfrm flipH="1">
            <a:off x="1589" y="2"/>
            <a:ext cx="5723400" cy="3643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373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80F10A-5B46-87C5-6AC3-F7FF0F3DD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4592" y="11523349"/>
            <a:ext cx="3097674" cy="2192654"/>
          </a:xfrm>
          <a:prstGeom prst="rect">
            <a:avLst/>
          </a:prstGeom>
        </p:spPr>
      </p:pic>
      <p:pic>
        <p:nvPicPr>
          <p:cNvPr id="2" name="Picture 6" descr="Mojaloop Documentation">
            <a:extLst>
              <a:ext uri="{FF2B5EF4-FFF2-40B4-BE49-F238E27FC236}">
                <a16:creationId xmlns:a16="http://schemas.microsoft.com/office/drawing/2014/main" id="{9E0E593D-AEEA-5166-08BE-A86E6366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10" y="12548383"/>
            <a:ext cx="2836162" cy="7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21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CE5E5E-5785-96AE-E1E4-999A1CB9D3FD}"/>
              </a:ext>
            </a:extLst>
          </p:cNvPr>
          <p:cNvSpPr/>
          <p:nvPr/>
        </p:nvSpPr>
        <p:spPr>
          <a:xfrm>
            <a:off x="1587" y="0"/>
            <a:ext cx="24384000" cy="13716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M" sz="4800" dirty="0"/>
          </a:p>
        </p:txBody>
      </p:sp>
      <p:sp>
        <p:nvSpPr>
          <p:cNvPr id="1013" name="Google Shape;1013;p80"/>
          <p:cNvSpPr txBox="1"/>
          <p:nvPr/>
        </p:nvSpPr>
        <p:spPr>
          <a:xfrm>
            <a:off x="1619248" y="1173006"/>
            <a:ext cx="10679938" cy="104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r>
              <a:rPr lang="en-GB" sz="5600" b="1" dirty="0">
                <a:solidFill>
                  <a:schemeClr val="bg1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SOLUTION </a:t>
            </a:r>
            <a:r>
              <a:rPr lang="en-GB" sz="5600" b="1" dirty="0">
                <a:solidFill>
                  <a:srgbClr val="E35409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EXPECTATIONS</a:t>
            </a:r>
          </a:p>
        </p:txBody>
      </p:sp>
      <p:sp>
        <p:nvSpPr>
          <p:cNvPr id="1014" name="Google Shape;1014;p80"/>
          <p:cNvSpPr/>
          <p:nvPr/>
        </p:nvSpPr>
        <p:spPr>
          <a:xfrm>
            <a:off x="3362621" y="3010381"/>
            <a:ext cx="19418536" cy="8868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noAutofit/>
          </a:bodyPr>
          <a:lstStyle/>
          <a:p>
            <a:pPr algn="just"/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We will develop a cutting-edge and frictionless payment gateway platform. This platform will serve as a bridge between online or physical merchants and various payment methods, enabling secure and efficient transactions. </a:t>
            </a:r>
          </a:p>
          <a:p>
            <a:pPr algn="just"/>
            <a:endParaRPr lang="en-GB" sz="32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endParaRPr lang="en-GB" sz="32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What sets this system apart is its advanced fraud detection and prevention algorithms, providing an extra layer of security for both merchants and customers. </a:t>
            </a:r>
          </a:p>
          <a:p>
            <a:pPr algn="just"/>
            <a:endParaRPr lang="en-GB" sz="32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endParaRPr lang="en-GB" sz="32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Additionally, it offers real-time analytics and reporting functionality, allowing merchants to gain valuable insights into their transaction data for informed decision-making. </a:t>
            </a:r>
          </a:p>
          <a:p>
            <a:pPr algn="just"/>
            <a:endParaRPr lang="en-GB" sz="32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endParaRPr lang="en-GB" sz="32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r>
              <a:rPr lang="en-GB" sz="3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This system's unique selling point lies in its seamless integration functionality with a wide array of payment methods, ensuring a frictionless payment experience for customers regardless of their preferred payment option.</a:t>
            </a:r>
            <a:endParaRPr sz="32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317;p2">
            <a:extLst>
              <a:ext uri="{FF2B5EF4-FFF2-40B4-BE49-F238E27FC236}">
                <a16:creationId xmlns:a16="http://schemas.microsoft.com/office/drawing/2014/main" id="{DBE499B9-A853-1F9F-B1C5-F0183F83192C}"/>
              </a:ext>
            </a:extLst>
          </p:cNvPr>
          <p:cNvSpPr/>
          <p:nvPr/>
        </p:nvSpPr>
        <p:spPr>
          <a:xfrm>
            <a:off x="18662639" y="2"/>
            <a:ext cx="5723400" cy="3643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3734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07;g139bad93219_2_75">
            <a:extLst>
              <a:ext uri="{FF2B5EF4-FFF2-40B4-BE49-F238E27FC236}">
                <a16:creationId xmlns:a16="http://schemas.microsoft.com/office/drawing/2014/main" id="{FDFD407B-70C4-D090-D6BC-8EE7D212AB39}"/>
              </a:ext>
            </a:extLst>
          </p:cNvPr>
          <p:cNvSpPr/>
          <p:nvPr/>
        </p:nvSpPr>
        <p:spPr>
          <a:xfrm rot="5400000">
            <a:off x="-6764013" y="6752400"/>
            <a:ext cx="13742400" cy="2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/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EDE01-F6EE-B77A-7666-5DA9C4FEF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4592" y="11523349"/>
            <a:ext cx="3097674" cy="2192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32C27-9BE6-DE0D-9D6F-23A5D4794EF3}"/>
              </a:ext>
            </a:extLst>
          </p:cNvPr>
          <p:cNvSpPr txBox="1"/>
          <p:nvPr/>
        </p:nvSpPr>
        <p:spPr>
          <a:xfrm>
            <a:off x="1262725" y="2997180"/>
            <a:ext cx="2099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O1</a:t>
            </a:r>
            <a:endParaRPr lang="en-ZM" sz="9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00939-34B1-A2F9-0AA7-D8AE0AEE7B91}"/>
              </a:ext>
            </a:extLst>
          </p:cNvPr>
          <p:cNvSpPr txBox="1"/>
          <p:nvPr/>
        </p:nvSpPr>
        <p:spPr>
          <a:xfrm>
            <a:off x="1118315" y="5225956"/>
            <a:ext cx="2099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02</a:t>
            </a:r>
            <a:endParaRPr lang="en-ZM" sz="9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0DB76-3F34-2F33-A2D2-81AFB963D4E6}"/>
              </a:ext>
            </a:extLst>
          </p:cNvPr>
          <p:cNvSpPr txBox="1"/>
          <p:nvPr/>
        </p:nvSpPr>
        <p:spPr>
          <a:xfrm>
            <a:off x="1185873" y="7242202"/>
            <a:ext cx="2099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03</a:t>
            </a:r>
            <a:endParaRPr lang="en-ZM" sz="9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182E2-A8C6-4E86-73A0-B53D4C4E44C6}"/>
              </a:ext>
            </a:extLst>
          </p:cNvPr>
          <p:cNvSpPr txBox="1"/>
          <p:nvPr/>
        </p:nvSpPr>
        <p:spPr>
          <a:xfrm>
            <a:off x="1225139" y="9385636"/>
            <a:ext cx="20998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04</a:t>
            </a:r>
            <a:endParaRPr lang="en-ZM" sz="9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"/>
          <p:cNvSpPr/>
          <p:nvPr/>
        </p:nvSpPr>
        <p:spPr>
          <a:xfrm>
            <a:off x="-230635" y="-232229"/>
            <a:ext cx="24732344" cy="13908630"/>
          </a:xfrm>
          <a:prstGeom prst="rect">
            <a:avLst/>
          </a:prstGeom>
          <a:solidFill>
            <a:srgbClr val="212B48"/>
          </a:soli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1"/>
          <p:cNvSpPr/>
          <p:nvPr/>
        </p:nvSpPr>
        <p:spPr>
          <a:xfrm>
            <a:off x="-346747" y="8996866"/>
            <a:ext cx="25144800" cy="4292800"/>
          </a:xfrm>
          <a:prstGeom prst="rect">
            <a:avLst/>
          </a:prstGeom>
          <a:solidFill>
            <a:srgbClr val="F7F7FA"/>
          </a:solidFill>
          <a:ln w="25400" cap="flat" cmpd="sng">
            <a:solidFill>
              <a:srgbClr val="F7F7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121866" rIns="243800" bIns="121866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1"/>
          <p:cNvSpPr/>
          <p:nvPr/>
        </p:nvSpPr>
        <p:spPr>
          <a:xfrm>
            <a:off x="16816640" y="-63201"/>
            <a:ext cx="7629742" cy="461175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3734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"/>
          <p:cNvSpPr txBox="1">
            <a:spLocks noGrp="1"/>
          </p:cNvSpPr>
          <p:nvPr>
            <p:ph type="title"/>
          </p:nvPr>
        </p:nvSpPr>
        <p:spPr>
          <a:xfrm>
            <a:off x="8152408" y="4064216"/>
            <a:ext cx="7629742" cy="17082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25400" rIns="0" bIns="0" rtlCol="0" anchor="ctr" anchorCtr="0">
            <a:spAutoFit/>
          </a:bodyPr>
          <a:lstStyle/>
          <a:p>
            <a:pPr marL="101598" algn="ctr">
              <a:lnSpc>
                <a:spcPct val="100000"/>
              </a:lnSpc>
              <a:buClr>
                <a:schemeClr val="lt1"/>
              </a:buClr>
              <a:buSzPts val="4100"/>
            </a:pPr>
            <a:r>
              <a:rPr lang="en-GB" sz="10934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093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1"/>
          <p:cNvSpPr/>
          <p:nvPr/>
        </p:nvSpPr>
        <p:spPr>
          <a:xfrm rot="10800000" flipH="1">
            <a:off x="10641370" y="5887653"/>
            <a:ext cx="3104134" cy="121918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6" name="Google Shape;1056;p11"/>
          <p:cNvPicPr preferRelativeResize="0"/>
          <p:nvPr/>
        </p:nvPicPr>
        <p:blipFill rotWithShape="1">
          <a:blip r:embed="rId4">
            <a:alphaModFix/>
          </a:blip>
          <a:srcRect l="5411" t="72655" r="31688" b="3496"/>
          <a:stretch/>
        </p:blipFill>
        <p:spPr>
          <a:xfrm>
            <a:off x="3214050" y="9673075"/>
            <a:ext cx="12807830" cy="3327106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1"/>
          <p:cNvSpPr/>
          <p:nvPr/>
        </p:nvSpPr>
        <p:spPr>
          <a:xfrm>
            <a:off x="-230613" y="13289266"/>
            <a:ext cx="24903200" cy="450400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11"/>
          <p:cNvPicPr preferRelativeResize="0"/>
          <p:nvPr/>
        </p:nvPicPr>
        <p:blipFill rotWithShape="1">
          <a:blip r:embed="rId5">
            <a:alphaModFix/>
          </a:blip>
          <a:srcRect t="14104" b="18460"/>
          <a:stretch/>
        </p:blipFill>
        <p:spPr>
          <a:xfrm>
            <a:off x="17273590" y="10077599"/>
            <a:ext cx="6014658" cy="2433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7463831" y="730251"/>
            <a:ext cx="16388357" cy="2651126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 dirty="0"/>
              <a:t>Accelerator Overview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87FED8-06A2-A141-42CF-E6DCCECE54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SzPct val="100000"/>
              <a:buNone/>
            </a:pPr>
            <a:r>
              <a:rPr lang="en-US" sz="4200" dirty="0"/>
              <a:t>The Accelerator program envisions a strong network of local System Integrators (SIs) that are trained to support the </a:t>
            </a:r>
            <a:r>
              <a:rPr lang="en-US" sz="4200" b="1" dirty="0"/>
              <a:t>deployment, customization, and maintenance of Mojaloop within the continent</a:t>
            </a:r>
            <a:r>
              <a:rPr lang="en-US" sz="4200" dirty="0"/>
              <a:t>.</a:t>
            </a:r>
          </a:p>
          <a:p>
            <a:pPr marL="114300" indent="0">
              <a:buSzPct val="100000"/>
              <a:buNone/>
            </a:pPr>
            <a:r>
              <a:rPr lang="en-US" sz="4200" dirty="0"/>
              <a:t>Foundation believes in national sovereignty, meaning </a:t>
            </a:r>
            <a:r>
              <a:rPr lang="en-US" sz="4200" b="1" dirty="0"/>
              <a:t>for each country where a Mojaloop system is deployed; the government and/or local technology companies are fully capable to operate and maintain their own payment system. </a:t>
            </a:r>
            <a:r>
              <a:rPr lang="en-US" sz="4200" dirty="0"/>
              <a:t>We believe this is a cornerstone of digital sovereignty.  </a:t>
            </a:r>
          </a:p>
          <a:p>
            <a:pPr marL="114300" indent="0">
              <a:buSzPct val="100000"/>
              <a:buNone/>
            </a:pPr>
            <a:r>
              <a:rPr lang="en-US" sz="4200" dirty="0"/>
              <a:t>Mojaloop accelerators is a hands-on training and mentoring program that runs in parallel with the Mojaloop Proof of concepts projects. </a:t>
            </a:r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8365074" y="12712701"/>
            <a:ext cx="5487114" cy="73025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/>
              <a:pPr lvl="0"/>
              <a:t>2</a:t>
            </a:fld>
            <a:endParaRPr lang="en-US" dirty="0"/>
          </a:p>
        </p:txBody>
      </p:sp>
      <p:pic>
        <p:nvPicPr>
          <p:cNvPr id="5" name="Picture Placeholder 4" descr="A person holding a computer&#10;&#10;Description automatically generated">
            <a:extLst>
              <a:ext uri="{FF2B5EF4-FFF2-40B4-BE49-F238E27FC236}">
                <a16:creationId xmlns:a16="http://schemas.microsoft.com/office/drawing/2014/main" id="{AEF348F0-072E-52CF-B8ED-40688CAB486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987" y="3651250"/>
            <a:ext cx="6489700" cy="64908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7947-5224-474F-9680-0BC59B20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6257616" cy="4519609"/>
          </a:xfrm>
        </p:spPr>
        <p:txBody>
          <a:bodyPr>
            <a:noAutofit/>
          </a:bodyPr>
          <a:lstStyle/>
          <a:p>
            <a:r>
              <a:rPr lang="en-US" sz="8000" dirty="0"/>
              <a:t>Mojaloop Accelerator Program – Zambia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825-7D0A-4B06-A09C-D388B1F22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5527596" cy="26676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Sparc Systems Limited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DE8B2-F5B8-10E6-9E6D-E4C4F1E7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</p:spPr>
        <p:txBody>
          <a:bodyPr/>
          <a:lstStyle/>
          <a:p>
            <a:r>
              <a:rPr lang="en-US"/>
              <a:t>Mojaloop Foundation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CD3E-576B-412C-9C7A-56DA1735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86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rt pag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2957175" y="9525000"/>
            <a:ext cx="11430000" cy="1371600"/>
          </a:xfrm>
        </p:spPr>
        <p:txBody>
          <a:bodyPr>
            <a:noAutofit/>
          </a:bodyPr>
          <a:lstStyle/>
          <a:p>
            <a:r>
              <a:rPr lang="en-US" sz="5600"/>
              <a:t>MOJALOOP ACCELERATOR 2023</a:t>
            </a:r>
            <a:endParaRPr lang="en-US" sz="5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14938375" y="11125200"/>
            <a:ext cx="9448800" cy="1828800"/>
          </a:xfrm>
        </p:spPr>
        <p:txBody>
          <a:bodyPr>
            <a:normAutofit/>
          </a:bodyPr>
          <a:lstStyle/>
          <a:p>
            <a:pPr algn="l"/>
            <a:r>
              <a:rPr lang="en-US" sz="5600" dirty="0">
                <a:solidFill>
                  <a:srgbClr val="002060"/>
                </a:solidFill>
              </a:rPr>
              <a:t>Blessings Mhango</a:t>
            </a:r>
            <a:endParaRPr lang="en-US" sz="3600" i="1" dirty="0">
              <a:solidFill>
                <a:srgbClr val="002060"/>
              </a:solidFill>
            </a:endParaRPr>
          </a:p>
          <a:p>
            <a:pPr algn="l"/>
            <a:r>
              <a:rPr lang="en-US" sz="3600" i="1" dirty="0">
                <a:solidFill>
                  <a:srgbClr val="002060"/>
                </a:solidFill>
              </a:rPr>
              <a:t>Technical Manager: Software &amp; Database</a:t>
            </a:r>
            <a:endParaRPr lang="en-US" sz="56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1587" y="11430001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+mj-lt"/>
              </a:rPr>
              <a:t>Presented by:</a:t>
            </a:r>
            <a:endParaRPr lang="en-US" sz="3600" dirty="0">
              <a:latin typeface="+mj-lt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12193587" y="12954000"/>
            <a:ext cx="7315200" cy="762000"/>
          </a:xfrm>
          <a:prstGeom prst="rect">
            <a:avLst/>
          </a:prstGeom>
        </p:spPr>
        <p:txBody>
          <a:bodyPr vert="horz" lIns="182880" tIns="91440" rIns="182880" bIns="91440" rtlCol="0">
            <a:normAutofit fontScale="92500"/>
          </a:bodyPr>
          <a:lstStyle/>
          <a:p>
            <a:pPr algn="ctr" defTabSz="1828800">
              <a:spcBef>
                <a:spcPct val="20000"/>
              </a:spcBef>
              <a:defRPr/>
            </a:pPr>
            <a:r>
              <a:rPr lang="en-US" sz="3200" u="sng" dirty="0">
                <a:solidFill>
                  <a:srgbClr val="0070C0"/>
                </a:solidFill>
                <a:latin typeface="+mj-lt"/>
                <a:hlinkClick r:id="rId3"/>
              </a:rPr>
              <a:t>E-mail: </a:t>
            </a:r>
            <a:r>
              <a:rPr lang="en-US" sz="3200" u="sng" dirty="0" err="1">
                <a:solidFill>
                  <a:srgbClr val="0070C0"/>
                </a:solidFill>
                <a:latin typeface="+mj-lt"/>
                <a:hlinkClick r:id="rId4"/>
              </a:rPr>
              <a:t>blessings@sparcsystems.africa</a:t>
            </a:r>
            <a:r>
              <a:rPr lang="en-US" sz="3200" u="sng" dirty="0">
                <a:solidFill>
                  <a:srgbClr val="0070C0"/>
                </a:solidFill>
                <a:latin typeface="+mj-lt"/>
              </a:rPr>
              <a:t>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4294967295"/>
          </p:nvPr>
        </p:nvSpPr>
        <p:spPr>
          <a:xfrm>
            <a:off x="2968797" y="3378895"/>
            <a:ext cx="17983200" cy="7467600"/>
          </a:xfrm>
        </p:spPr>
        <p:txBody>
          <a:bodyPr>
            <a:noAutofit/>
          </a:bodyPr>
          <a:lstStyle/>
          <a:p>
            <a:pPr marL="914400" lvl="2" indent="-914400" algn="l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4800" dirty="0">
                <a:latin typeface="Gill Sans MT" panose="020B0502020104020203" pitchFamily="34" charset="0"/>
                <a:cs typeface="Times New Roman" pitchFamily="18" charset="0"/>
              </a:rPr>
              <a:t>Multinational IT Company</a:t>
            </a:r>
          </a:p>
          <a:p>
            <a:pPr marL="914400" lvl="2" indent="-914400" algn="l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4800" dirty="0">
                <a:latin typeface="Gill Sans MT" panose="020B0502020104020203" pitchFamily="34" charset="0"/>
                <a:cs typeface="Times New Roman" pitchFamily="18" charset="0"/>
              </a:rPr>
              <a:t>Offices in Malawi, Zambia and Rwanda</a:t>
            </a:r>
          </a:p>
          <a:p>
            <a:pPr marL="914400" lvl="2" indent="-914400" algn="l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4800" dirty="0">
                <a:latin typeface="Gill Sans MT" panose="020B0502020104020203" pitchFamily="34" charset="0"/>
                <a:cs typeface="Times New Roman" pitchFamily="18" charset="0"/>
              </a:rPr>
              <a:t>Established in 2013 to bring the gap on high-end enterprise IT </a:t>
            </a:r>
          </a:p>
          <a:p>
            <a:pPr marL="914400" lvl="2" indent="-914400" algn="l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4800" dirty="0">
                <a:latin typeface="Gill Sans MT" panose="020B0502020104020203" pitchFamily="34" charset="0"/>
                <a:cs typeface="Times New Roman" pitchFamily="18" charset="0"/>
              </a:rPr>
              <a:t>About 64 employees mostly Systems Engineers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6173787" y="766118"/>
            <a:ext cx="12039600" cy="1846659"/>
          </a:xfrm>
          <a:prstGeom prst="rect">
            <a:avLst/>
          </a:prstGeom>
          <a:noFill/>
        </p:spPr>
        <p:txBody>
          <a:bodyPr wrap="square" lIns="182880" tIns="91440" rIns="182880" bIns="91440">
            <a:spAutoFit/>
          </a:bodyPr>
          <a:lstStyle/>
          <a:p>
            <a:pPr algn="ctr"/>
            <a:r>
              <a:rPr lang="en-US" sz="10800" b="1" spc="10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lt"/>
              </a:rPr>
              <a:t>Who are we?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8535987" y="1524000"/>
            <a:ext cx="12350750" cy="1828800"/>
          </a:xfrm>
        </p:spPr>
        <p:txBody>
          <a:bodyPr>
            <a:noAutofit/>
          </a:bodyPr>
          <a:lstStyle/>
          <a:p>
            <a:pPr algn="ctr"/>
            <a:r>
              <a:rPr lang="en-US" sz="9600" dirty="0"/>
              <a:t>OUR SERVICES</a:t>
            </a:r>
          </a:p>
        </p:txBody>
      </p:sp>
      <p:sp>
        <p:nvSpPr>
          <p:cNvPr id="11" name="Subtitle 6"/>
          <p:cNvSpPr txBox="1">
            <a:spLocks/>
          </p:cNvSpPr>
          <p:nvPr/>
        </p:nvSpPr>
        <p:spPr>
          <a:xfrm>
            <a:off x="8535987" y="3352800"/>
            <a:ext cx="12496800" cy="99060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0" lvl="2" defTabSz="1828800">
              <a:spcBef>
                <a:spcPts val="1200"/>
              </a:spcBef>
              <a:buClr>
                <a:schemeClr val="accent1"/>
              </a:buClr>
              <a:buSzPct val="70000"/>
              <a:defRPr/>
            </a:pPr>
            <a:endParaRPr lang="en-US" sz="48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cs typeface="Times New Roman" pitchFamily="18" charset="0"/>
            </a:endParaRPr>
          </a:p>
          <a:p>
            <a:pPr lvl="2" indent="-914400" defTabSz="1828800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  <a:defRPr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Virtualization</a:t>
            </a:r>
          </a:p>
          <a:p>
            <a:pPr lvl="2" indent="-914400" defTabSz="1828800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  <a:defRPr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Data replication - OS, Database or Hardware Clustering </a:t>
            </a:r>
          </a:p>
          <a:p>
            <a:pPr lvl="2" indent="-914400" defTabSz="1828800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  <a:defRPr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Disaster Recovery configurations</a:t>
            </a:r>
          </a:p>
          <a:p>
            <a:pPr lvl="2" indent="-914400" defTabSz="1828800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  <a:defRPr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IT Security</a:t>
            </a:r>
          </a:p>
          <a:p>
            <a:pPr lvl="2" indent="-914400" defTabSz="1828800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  <a:defRPr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Databases</a:t>
            </a:r>
          </a:p>
          <a:p>
            <a:pPr lvl="2" indent="-914400" defTabSz="1828800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  <a:defRPr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Software Solutions</a:t>
            </a:r>
          </a:p>
          <a:p>
            <a:pPr lvl="2" indent="-914400" defTabSz="1828800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  <a:defRPr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Systems Integrations</a:t>
            </a:r>
          </a:p>
          <a:p>
            <a:pPr lvl="2" indent="-914400" defTabSz="1828800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  <a:defRPr/>
            </a:pP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Training &amp; Educational Services          </a:t>
            </a:r>
          </a:p>
        </p:txBody>
      </p:sp>
      <p:pic>
        <p:nvPicPr>
          <p:cNvPr id="3" name="Picture 2" descr="Publication1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" y="-2407920"/>
            <a:ext cx="7315200" cy="184099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388296"/>
            <a:ext cx="24387175" cy="14104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278187" y="0"/>
            <a:ext cx="17373600" cy="152400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OUR EXPERIENCE</a:t>
            </a:r>
          </a:p>
        </p:txBody>
      </p:sp>
      <p:sp>
        <p:nvSpPr>
          <p:cNvPr id="6" name="Subtitle 6"/>
          <p:cNvSpPr>
            <a:spLocks noGrp="1"/>
          </p:cNvSpPr>
          <p:nvPr>
            <p:ph type="subTitle" idx="4294967295"/>
          </p:nvPr>
        </p:nvSpPr>
        <p:spPr>
          <a:xfrm>
            <a:off x="3735387" y="1524000"/>
            <a:ext cx="16916400" cy="9448800"/>
          </a:xfrm>
        </p:spPr>
        <p:txBody>
          <a:bodyPr>
            <a:normAutofit fontScale="77500" lnSpcReduction="20000"/>
          </a:bodyPr>
          <a:lstStyle/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Software Development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UCS SACCO CRM – Integrates with Core Banking software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TNM Enterprise Service Bus - IBM App Connect Enterprise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Mental Lab – VISA Integration</a:t>
            </a:r>
          </a:p>
          <a:p>
            <a:pPr marL="914400" lvl="3" algn="l">
              <a:spcBef>
                <a:spcPts val="1200"/>
              </a:spcBef>
              <a:buClr>
                <a:schemeClr val="accent1"/>
              </a:buClr>
              <a:buSzPct val="70000"/>
            </a:pPr>
            <a:endParaRPr lang="en-US" sz="5600" dirty="0">
              <a:solidFill>
                <a:schemeClr val="tx2">
                  <a:lumMod val="75000"/>
                </a:schemeClr>
              </a:solidFill>
              <a:latin typeface="Gill Sans MT" panose="020B0502020104020203" pitchFamily="34" charset="0"/>
              <a:cs typeface="Times New Roman" pitchFamily="18" charset="0"/>
            </a:endParaRP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Database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Oracle Database: NBS Bank, NICO Technologies, MTL, MRA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Oracle Exadata Machine: NBS Bank, Standard Bank</a:t>
            </a: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b="1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Infrastructure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NBS Bank 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Airtel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TNM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Reserve Bank of Malawi</a:t>
            </a:r>
          </a:p>
          <a:p>
            <a:pPr marL="1828800" lvl="3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MRA</a:t>
            </a: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endParaRPr lang="en-US" sz="5600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054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C5FBA5-3C6A-A24D-84D2-5706841F0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651" y="1731988"/>
            <a:ext cx="18288000" cy="12034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BF2900-4877-6A46-8C9E-E130E9A34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654" y="-110068"/>
            <a:ext cx="18287998" cy="3158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FAA89-8083-BD48-B942-C569B85A9A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t="8149" r="8785" b="15556"/>
          <a:stretch/>
        </p:blipFill>
        <p:spPr>
          <a:xfrm>
            <a:off x="5925346" y="781312"/>
            <a:ext cx="3525042" cy="2244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8D229-EBAB-EC4E-B3F9-29589FFBF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387" y="1468967"/>
            <a:ext cx="2892692" cy="15322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A6518B-3F67-064F-97D5-97C6A4E84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657" y="1133473"/>
            <a:ext cx="2726264" cy="1684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335453-7A8D-6949-B67B-185E0B0DF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87923" y="1213151"/>
            <a:ext cx="2192600" cy="18114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CBB449-D1A1-5D4C-A1EE-82ED2A6D61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8"/>
          <a:stretch/>
        </p:blipFill>
        <p:spPr>
          <a:xfrm>
            <a:off x="12503194" y="1276493"/>
            <a:ext cx="2129802" cy="1824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FA1C73-0970-E142-BAF8-35DD5CD311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72921" y="1213149"/>
            <a:ext cx="1701176" cy="16582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A65BEA-D63D-3444-B469-EE765C20C1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844" y="636749"/>
            <a:ext cx="2970958" cy="29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08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-194148"/>
            <a:ext cx="24387175" cy="141042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3506787" y="1066800"/>
            <a:ext cx="17373600" cy="1524000"/>
          </a:xfrm>
        </p:spPr>
        <p:txBody>
          <a:bodyPr>
            <a:noAutofit/>
          </a:bodyPr>
          <a:lstStyle/>
          <a:p>
            <a:pPr algn="ctr"/>
            <a:r>
              <a:rPr lang="en-US" sz="8000" dirty="0"/>
              <a:t>MOJALOOP INVOLVEMENT</a:t>
            </a:r>
          </a:p>
        </p:txBody>
      </p:sp>
      <p:sp>
        <p:nvSpPr>
          <p:cNvPr id="6" name="Subtitle 6"/>
          <p:cNvSpPr>
            <a:spLocks noGrp="1"/>
          </p:cNvSpPr>
          <p:nvPr>
            <p:ph type="subTitle" idx="4294967295"/>
          </p:nvPr>
        </p:nvSpPr>
        <p:spPr>
          <a:xfrm>
            <a:off x="3963987" y="2590800"/>
            <a:ext cx="16916400" cy="9448800"/>
          </a:xfrm>
        </p:spPr>
        <p:txBody>
          <a:bodyPr>
            <a:normAutofit/>
          </a:bodyPr>
          <a:lstStyle/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COMESA ZAMBIA-MALAWI CROSSBORDER PROJECT</a:t>
            </a: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VIBRANT OSS COMMUNITY</a:t>
            </a: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FOREIGN EXCHANGE SUPPORT</a:t>
            </a: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SKILLS DEVELOPMENT</a:t>
            </a: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MENTORS</a:t>
            </a: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r>
              <a:rPr lang="en-US" sz="5600" dirty="0">
                <a:solidFill>
                  <a:schemeClr val="tx2">
                    <a:lumMod val="75000"/>
                  </a:schemeClr>
                </a:solidFill>
                <a:latin typeface="Gill Sans MT" panose="020B0502020104020203" pitchFamily="34" charset="0"/>
                <a:cs typeface="Times New Roman" pitchFamily="18" charset="0"/>
              </a:rPr>
              <a:t>MFI PAYMENTS</a:t>
            </a: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endParaRPr lang="en-US" sz="5600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  <a:p>
            <a:pPr marL="914400" lvl="2" indent="-914400" algn="l">
              <a:spcBef>
                <a:spcPts val="1200"/>
              </a:spcBef>
              <a:buClr>
                <a:schemeClr val="accent1"/>
              </a:buClr>
              <a:buSzPct val="70000"/>
              <a:buFont typeface="Wingdings" pitchFamily="2" charset="2"/>
              <a:buChar char="v"/>
            </a:pPr>
            <a:endParaRPr lang="en-US" sz="5600" dirty="0">
              <a:solidFill>
                <a:schemeClr val="tx2">
                  <a:lumMod val="75000"/>
                </a:schemeClr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456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7947-5224-474F-9680-0BC59B20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6257616" cy="4519609"/>
          </a:xfrm>
        </p:spPr>
        <p:txBody>
          <a:bodyPr>
            <a:noAutofit/>
          </a:bodyPr>
          <a:lstStyle/>
          <a:p>
            <a:r>
              <a:rPr lang="en-US" sz="8000" dirty="0"/>
              <a:t>Mojaloop Accelerator Program – Zambia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825-7D0A-4B06-A09C-D388B1F22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5527596" cy="26676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iMoSys</a:t>
            </a:r>
            <a:r>
              <a:rPr lang="en-US" dirty="0"/>
              <a:t> Limited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DE8B2-F5B8-10E6-9E6D-E4C4F1E7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</p:spPr>
        <p:txBody>
          <a:bodyPr/>
          <a:lstStyle/>
          <a:p>
            <a:r>
              <a:rPr lang="en-US"/>
              <a:t>Mojaloop Foundation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CD3E-576B-412C-9C7A-56DA1735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922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65DCE-0121-422A-BE0E-45CD2DDE2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br>
              <a:rPr lang="en-US" sz="5600" dirty="0">
                <a:latin typeface="Arial Black" panose="020B0A04020102020204" pitchFamily="34" charset="0"/>
                <a:ea typeface="Calibri" panose="020F0502020204030204" pitchFamily="34" charset="0"/>
              </a:rPr>
            </a:br>
            <a:r>
              <a:rPr lang="en-US" sz="5600" dirty="0">
                <a:latin typeface="Arial Black" panose="020B0A04020102020204" pitchFamily="34" charset="0"/>
                <a:ea typeface="Calibri" panose="020F0502020204030204" pitchFamily="34" charset="0"/>
              </a:rPr>
              <a:t>Making Life Better </a:t>
            </a:r>
            <a:br>
              <a:rPr lang="en-US" sz="5600" dirty="0">
                <a:latin typeface="Arial Black" panose="020B0A04020102020204" pitchFamily="34" charset="0"/>
                <a:ea typeface="Calibri" panose="020F0502020204030204" pitchFamily="34" charset="0"/>
              </a:rPr>
            </a:br>
            <a:r>
              <a:rPr lang="en-US" sz="5600" dirty="0">
                <a:latin typeface="Arial Black" panose="020B0A04020102020204" pitchFamily="34" charset="0"/>
                <a:ea typeface="Calibri" panose="020F0502020204030204" pitchFamily="34" charset="0"/>
              </a:rPr>
              <a:t>Through ICT Innovation</a:t>
            </a:r>
            <a:endParaRPr lang="en-US" sz="64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E5CB1E9-9F9E-43E9-AC07-BA9F85E141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iMoSyS</a:t>
            </a:r>
            <a:endParaRPr lang="en-MW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540879F-3751-4048-91DA-00DFD2D6DA3D}"/>
              </a:ext>
            </a:extLst>
          </p:cNvPr>
          <p:cNvGrpSpPr/>
          <p:nvPr/>
        </p:nvGrpSpPr>
        <p:grpSpPr>
          <a:xfrm>
            <a:off x="1587" y="10786764"/>
            <a:ext cx="24384000" cy="2962268"/>
            <a:chOff x="0" y="5414648"/>
            <a:chExt cx="12192000" cy="14811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2109019-5C77-4622-8364-45EC0983211A}"/>
                </a:ext>
              </a:extLst>
            </p:cNvPr>
            <p:cNvGrpSpPr/>
            <p:nvPr/>
          </p:nvGrpSpPr>
          <p:grpSpPr>
            <a:xfrm>
              <a:off x="0" y="5414648"/>
              <a:ext cx="12192000" cy="1481134"/>
              <a:chOff x="0" y="5287054"/>
              <a:chExt cx="12192000" cy="148113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91248D2-005E-4721-8A55-FA97CC8C66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189"/>
              <a:stretch/>
            </p:blipFill>
            <p:spPr>
              <a:xfrm>
                <a:off x="0" y="5735522"/>
                <a:ext cx="4242732" cy="103266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B595251-33D0-4E1A-9AF9-81B08F8955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561"/>
              <a:stretch/>
            </p:blipFill>
            <p:spPr>
              <a:xfrm>
                <a:off x="10755034" y="5287054"/>
                <a:ext cx="1436966" cy="1426467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CCB043-030A-48F0-B05C-6AD7F2F8EE9D}"/>
                </a:ext>
              </a:extLst>
            </p:cNvPr>
            <p:cNvSpPr/>
            <p:nvPr/>
          </p:nvSpPr>
          <p:spPr>
            <a:xfrm>
              <a:off x="10611293" y="6124265"/>
              <a:ext cx="457200" cy="180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/>
            </a:p>
          </p:txBody>
        </p:sp>
      </p:grpSp>
    </p:spTree>
    <p:extLst>
      <p:ext uri="{BB962C8B-B14F-4D97-AF65-F5344CB8AC3E}">
        <p14:creationId xmlns:p14="http://schemas.microsoft.com/office/powerpoint/2010/main" val="3758003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1F51E9-3715-491B-8461-18ED8B4FF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Investing in sustainable innovative digital business with greatest social impact 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5B27EA-BF53-42BD-B589-CD9D0930A0D4}"/>
              </a:ext>
            </a:extLst>
          </p:cNvPr>
          <p:cNvSpPr txBox="1">
            <a:spLocks/>
          </p:cNvSpPr>
          <p:nvPr/>
        </p:nvSpPr>
        <p:spPr>
          <a:xfrm>
            <a:off x="1487486" y="2432050"/>
            <a:ext cx="21347466" cy="87026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Dual Realities in Africa: While certain regions experience growth and development, others confront challenges like poverty and inequality.</a:t>
            </a:r>
          </a:p>
          <a:p>
            <a:r>
              <a:rPr lang="en-GB" sz="4000" dirty="0"/>
              <a:t>Malawi is one of the least developed countries in the world</a:t>
            </a:r>
          </a:p>
          <a:p>
            <a:pPr lvl="1"/>
            <a:r>
              <a:rPr lang="en-US" sz="3600" dirty="0"/>
              <a:t>Huge opportunity to adopt technological innovations to facilitate socioeconomic growth in developing countries. </a:t>
            </a:r>
            <a:endParaRPr lang="en-GB" sz="3600" dirty="0"/>
          </a:p>
          <a:p>
            <a:r>
              <a:rPr lang="en-GB" sz="4000" dirty="0"/>
              <a:t>Digital innovations with greatest impact address challenges in key areas which are crucial for the development of  Malawi.</a:t>
            </a:r>
          </a:p>
          <a:p>
            <a:pPr lvl="1"/>
            <a:r>
              <a:rPr lang="en-GB" sz="3600" dirty="0"/>
              <a:t>Water</a:t>
            </a:r>
          </a:p>
          <a:p>
            <a:pPr lvl="1"/>
            <a:r>
              <a:rPr lang="en-GB" sz="3600" dirty="0"/>
              <a:t>Health </a:t>
            </a:r>
          </a:p>
          <a:p>
            <a:pPr lvl="1"/>
            <a:r>
              <a:rPr lang="en-GB" sz="3600" dirty="0"/>
              <a:t>Energy</a:t>
            </a:r>
          </a:p>
          <a:p>
            <a:pPr lvl="1"/>
            <a:r>
              <a:rPr lang="en-GB" sz="3600" dirty="0"/>
              <a:t>Education </a:t>
            </a:r>
          </a:p>
          <a:p>
            <a:pPr lvl="1"/>
            <a:r>
              <a:rPr lang="en-GB" sz="3600" dirty="0"/>
              <a:t>Industrialisation </a:t>
            </a:r>
          </a:p>
          <a:p>
            <a:pPr lvl="1"/>
            <a:r>
              <a:rPr lang="en-GB" sz="3600" dirty="0"/>
              <a:t>Agriculture </a:t>
            </a:r>
          </a:p>
          <a:p>
            <a:r>
              <a:rPr lang="en-GB" sz="4400" dirty="0"/>
              <a:t>Innovative technological solutions are applied to solve some of </a:t>
            </a:r>
            <a:r>
              <a:rPr lang="en-GB" sz="4400" dirty="0">
                <a:solidFill>
                  <a:srgbClr val="FF0000"/>
                </a:solidFill>
              </a:rPr>
              <a:t>society’s biggest challenges</a:t>
            </a:r>
            <a:r>
              <a:rPr lang="en-GB" sz="4400" dirty="0"/>
              <a:t>.</a:t>
            </a:r>
            <a:r>
              <a:rPr lang="en-GB" sz="3600" dirty="0"/>
              <a:t>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B853E82-CC0F-4378-9F9F-053805D6B584}"/>
              </a:ext>
            </a:extLst>
          </p:cNvPr>
          <p:cNvGrpSpPr/>
          <p:nvPr/>
        </p:nvGrpSpPr>
        <p:grpSpPr>
          <a:xfrm>
            <a:off x="1587" y="10786764"/>
            <a:ext cx="24384000" cy="2962268"/>
            <a:chOff x="0" y="5414648"/>
            <a:chExt cx="12192000" cy="148113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9D4028-B280-4174-A7E8-AC47B42CA212}"/>
                </a:ext>
              </a:extLst>
            </p:cNvPr>
            <p:cNvGrpSpPr/>
            <p:nvPr/>
          </p:nvGrpSpPr>
          <p:grpSpPr>
            <a:xfrm>
              <a:off x="0" y="5414648"/>
              <a:ext cx="12192000" cy="1481134"/>
              <a:chOff x="0" y="5287054"/>
              <a:chExt cx="12192000" cy="148113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95B6398-024B-410E-AD19-F300F84BB8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189"/>
              <a:stretch/>
            </p:blipFill>
            <p:spPr>
              <a:xfrm>
                <a:off x="0" y="5735522"/>
                <a:ext cx="4242732" cy="103266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D053A54D-1608-414E-B3FD-03C18C203E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561"/>
              <a:stretch/>
            </p:blipFill>
            <p:spPr>
              <a:xfrm>
                <a:off x="10755034" y="5287054"/>
                <a:ext cx="1436966" cy="1426467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4C8206-FC94-4BBD-ADD1-4D37A06AB99A}"/>
                </a:ext>
              </a:extLst>
            </p:cNvPr>
            <p:cNvSpPr/>
            <p:nvPr/>
          </p:nvSpPr>
          <p:spPr>
            <a:xfrm>
              <a:off x="10611293" y="6124265"/>
              <a:ext cx="457200" cy="180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/>
            </a:p>
          </p:txBody>
        </p:sp>
      </p:grpSp>
    </p:spTree>
    <p:extLst>
      <p:ext uri="{BB962C8B-B14F-4D97-AF65-F5344CB8AC3E}">
        <p14:creationId xmlns:p14="http://schemas.microsoft.com/office/powerpoint/2010/main" val="3660906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Impact of the Mojaloop Accelerator </a:t>
            </a:r>
            <a:endParaRPr dirty="0"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947D5-7B23-3516-140B-40CD2C751E9C}"/>
              </a:ext>
            </a:extLst>
          </p:cNvPr>
          <p:cNvSpPr txBox="1"/>
          <p:nvPr/>
        </p:nvSpPr>
        <p:spPr>
          <a:xfrm>
            <a:off x="354358" y="7481645"/>
            <a:ext cx="4256157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100" b="1" dirty="0">
                <a:ea typeface="Helvetica Neue"/>
                <a:cs typeface="Helvetica Neue"/>
                <a:sym typeface="Helvetica Neue"/>
              </a:rPr>
              <a:t>An ecosystem of technology companies</a:t>
            </a:r>
            <a:r>
              <a:rPr lang="en-US" sz="3100" dirty="0">
                <a:ea typeface="Helvetica Neue"/>
                <a:cs typeface="Helvetica Neue"/>
                <a:sym typeface="Helvetica Neue"/>
              </a:rPr>
              <a:t> that are well versed to support Mojaloop Deployments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8AB62-764C-6969-332B-4906FB2CFBFD}"/>
              </a:ext>
            </a:extLst>
          </p:cNvPr>
          <p:cNvSpPr txBox="1"/>
          <p:nvPr/>
        </p:nvSpPr>
        <p:spPr>
          <a:xfrm>
            <a:off x="5209933" y="7481645"/>
            <a:ext cx="4256157" cy="28623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43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3100" b="1" dirty="0">
                <a:ea typeface="Helvetica Neue"/>
                <a:cs typeface="Helvetica Neue"/>
                <a:sym typeface="Helvetica Neue"/>
              </a:rPr>
              <a:t>Decrease the reliance on foreign technology expertise </a:t>
            </a:r>
            <a:r>
              <a:rPr lang="en-US" sz="3100" dirty="0">
                <a:ea typeface="Helvetica Neue"/>
                <a:cs typeface="Helvetica Neue"/>
                <a:sym typeface="Helvetica Neue"/>
              </a:rPr>
              <a:t>both in implementation and maintenance of Mojaloop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046A2-6EC4-0199-33B8-9E0AC55A8FE1}"/>
              </a:ext>
            </a:extLst>
          </p:cNvPr>
          <p:cNvSpPr txBox="1"/>
          <p:nvPr/>
        </p:nvSpPr>
        <p:spPr>
          <a:xfrm>
            <a:off x="10065508" y="7481645"/>
            <a:ext cx="4256157" cy="33393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43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3100" b="1" dirty="0">
                <a:ea typeface="Helvetica Neue"/>
                <a:cs typeface="Helvetica Neue"/>
                <a:sym typeface="Helvetica Neue"/>
              </a:rPr>
              <a:t>Understand the resources</a:t>
            </a:r>
            <a:r>
              <a:rPr lang="en-US" sz="3100" dirty="0">
                <a:ea typeface="Helvetica Neue"/>
                <a:cs typeface="Helvetica Neue"/>
                <a:sym typeface="Helvetica Neue"/>
              </a:rPr>
              <a:t> required (local and international) for a Mojaloop deployment and maintenance during the design phase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0D178-6BC9-8A78-045A-F7174E382066}"/>
              </a:ext>
            </a:extLst>
          </p:cNvPr>
          <p:cNvSpPr txBox="1"/>
          <p:nvPr/>
        </p:nvSpPr>
        <p:spPr>
          <a:xfrm>
            <a:off x="14921083" y="7481645"/>
            <a:ext cx="4256157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43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3100" dirty="0">
                <a:ea typeface="Helvetica Neue"/>
                <a:cs typeface="Helvetica Neue"/>
                <a:sym typeface="Helvetica Neue"/>
              </a:rPr>
              <a:t>Include domestic payment technologists in the </a:t>
            </a:r>
            <a:r>
              <a:rPr lang="en-US" sz="3100" b="1" dirty="0">
                <a:ea typeface="Helvetica Neue"/>
                <a:cs typeface="Helvetica Neue"/>
                <a:sym typeface="Helvetica Neue"/>
              </a:rPr>
              <a:t>project design phase </a:t>
            </a:r>
            <a:r>
              <a:rPr lang="en-US" sz="3100" dirty="0">
                <a:ea typeface="Helvetica Neue"/>
                <a:cs typeface="Helvetica Neue"/>
                <a:sym typeface="Helvetica Neue"/>
              </a:rPr>
              <a:t>of the Mojaloop Deployments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811F7-35A8-93AD-640B-467B33366BDE}"/>
              </a:ext>
            </a:extLst>
          </p:cNvPr>
          <p:cNvSpPr txBox="1"/>
          <p:nvPr/>
        </p:nvSpPr>
        <p:spPr>
          <a:xfrm>
            <a:off x="19776660" y="7481645"/>
            <a:ext cx="4256157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143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3100" dirty="0">
                <a:ea typeface="Helvetica Neue"/>
                <a:cs typeface="Helvetica Neue"/>
                <a:sym typeface="Helvetica Neue"/>
              </a:rPr>
              <a:t>Technology companies are able to </a:t>
            </a:r>
            <a:r>
              <a:rPr lang="en-US" sz="3100" b="1" dirty="0">
                <a:ea typeface="Helvetica Neue"/>
                <a:cs typeface="Helvetica Neue"/>
                <a:sym typeface="Helvetica Neue"/>
              </a:rPr>
              <a:t>contribute back to Mojaloop Community 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6CF5AB4-25E7-FD6F-2FD8-7AEC7A5343D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632" y="4277659"/>
            <a:ext cx="2275064" cy="227506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2E975DE-7192-77DA-07BA-62E3D2905F2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84533" y="4161713"/>
            <a:ext cx="2506956" cy="250695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F4C1C04-6488-3150-C6F8-6B292B13BE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817155" y="4161713"/>
            <a:ext cx="2752827" cy="27528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321240E-139A-4D35-D72C-380E38271F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95648" y="4286841"/>
            <a:ext cx="2502570" cy="250257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929E664-DE98-EA57-D5EF-5541D7AF369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53452" y="4363222"/>
            <a:ext cx="2502570" cy="250257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5E98758-FCAA-4D36-8935-E1BE883EE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8" y="-393593"/>
            <a:ext cx="21033938" cy="2651126"/>
          </a:xfrm>
        </p:spPr>
        <p:txBody>
          <a:bodyPr>
            <a:normAutofit/>
          </a:bodyPr>
          <a:lstStyle/>
          <a:p>
            <a:r>
              <a:rPr lang="en-US" dirty="0"/>
              <a:t>Digital payment solutions by </a:t>
            </a:r>
            <a:r>
              <a:rPr lang="en-US" dirty="0" err="1"/>
              <a:t>iMoSyS</a:t>
            </a:r>
            <a:r>
              <a:rPr lang="en-US" dirty="0"/>
              <a:t> </a:t>
            </a:r>
            <a:endParaRPr lang="en-MW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C4007D-843C-489F-B27B-64D0C8D47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80" y="1865420"/>
            <a:ext cx="379095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731FAC5C-3F6A-4C31-827B-FBF78708B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738" y="1704907"/>
            <a:ext cx="16566650" cy="1192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A7A819-2183-4C66-B1E4-941EE822B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259" y="3732320"/>
            <a:ext cx="3790948" cy="9221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A1809-3AEA-4F38-BAD0-FECA70FA2B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1549" y="5275371"/>
            <a:ext cx="2008732" cy="19206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F03B8F-AEDA-4A8D-9901-6206F83D6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66466" y="7582872"/>
            <a:ext cx="1928442" cy="201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3357BE-2E51-4A68-8BE6-680586CDE9E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587" y="13284000"/>
            <a:ext cx="3096000" cy="432000"/>
          </a:xfrm>
        </p:spPr>
        <p:txBody>
          <a:bodyPr/>
          <a:lstStyle/>
          <a:p>
            <a:r>
              <a:rPr lang="en-US"/>
              <a:t>Oct. 2021 © Reserved 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AB5BDB-CA1F-4327-95CA-E46A5A933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5" y="2209800"/>
            <a:ext cx="6145584" cy="7816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8568A2-32EF-41BA-A012-67A987202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5" y="9074338"/>
            <a:ext cx="10027952" cy="4753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7347A1-2298-4F26-8314-2EFCAA550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35802" y="8263056"/>
            <a:ext cx="7819374" cy="561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1B254A-47B4-4295-876E-9B6F8A35D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215" y="1999695"/>
            <a:ext cx="5744972" cy="69667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8FF84E-36E7-4C6F-94B8-5BDCC4386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1857" y="1825034"/>
            <a:ext cx="5594348" cy="6762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0CFA3F-C6B6-499C-A980-3B92137D56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7487" y="19050"/>
            <a:ext cx="5813984" cy="856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349E9E-509D-7F72-E93E-49E81DDDAC80}"/>
              </a:ext>
            </a:extLst>
          </p:cNvPr>
          <p:cNvSpPr txBox="1"/>
          <p:nvPr/>
        </p:nvSpPr>
        <p:spPr>
          <a:xfrm>
            <a:off x="10160994" y="9117073"/>
            <a:ext cx="6842707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Has opened grant opportunities</a:t>
            </a:r>
            <a:endParaRPr lang="en-US" sz="3200" dirty="0"/>
          </a:p>
          <a:p>
            <a:pPr algn="just"/>
            <a:r>
              <a:rPr lang="en-US" sz="3200" b="1" dirty="0"/>
              <a:t>£20,000  Grant – Cambridge Africa</a:t>
            </a:r>
          </a:p>
          <a:p>
            <a:pPr algn="just"/>
            <a:r>
              <a:rPr lang="en-US" sz="3200" b="1" dirty="0"/>
              <a:t>€100,000 Grant – SADC/ EU/ GIZ </a:t>
            </a:r>
          </a:p>
          <a:p>
            <a:pPr algn="just"/>
            <a:r>
              <a:rPr lang="en-US" sz="3200" b="1" dirty="0"/>
              <a:t>€300,000 Grant – SADC/ EU/ GIZ</a:t>
            </a:r>
          </a:p>
          <a:p>
            <a:pPr algn="just"/>
            <a:r>
              <a:rPr lang="en-US" sz="3200" b="1" dirty="0"/>
              <a:t> </a:t>
            </a:r>
          </a:p>
          <a:p>
            <a:pPr algn="just"/>
            <a:endParaRPr lang="en-US" sz="3200" b="1" dirty="0"/>
          </a:p>
          <a:p>
            <a:pPr algn="just"/>
            <a:r>
              <a:rPr lang="en-US" sz="3200" b="1" dirty="0"/>
              <a:t>Adopted</a:t>
            </a:r>
          </a:p>
          <a:p>
            <a:pPr algn="just"/>
            <a:r>
              <a:rPr lang="en-US" sz="3200" b="1" dirty="0"/>
              <a:t>Zambia, Madagascar, Zimbabwe</a:t>
            </a:r>
          </a:p>
          <a:p>
            <a:pPr algn="just"/>
            <a:r>
              <a:rPr lang="en-US" sz="3200" b="1" dirty="0"/>
              <a:t>Kenya, Nigeria, </a:t>
            </a:r>
            <a:r>
              <a:rPr lang="en-US" sz="3200" b="1" dirty="0" err="1"/>
              <a:t>etc</a:t>
            </a:r>
            <a:endParaRPr lang="en-MW" sz="3200" b="1" dirty="0"/>
          </a:p>
        </p:txBody>
      </p:sp>
    </p:spTree>
    <p:extLst>
      <p:ext uri="{BB962C8B-B14F-4D97-AF65-F5344CB8AC3E}">
        <p14:creationId xmlns:p14="http://schemas.microsoft.com/office/powerpoint/2010/main" val="2818793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40AD-F3F6-1F4E-2501-B17E76268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Digital payment solutions by </a:t>
            </a:r>
            <a:r>
              <a:rPr lang="en-US" sz="4800" dirty="0" err="1"/>
              <a:t>iMoSyS</a:t>
            </a:r>
            <a:r>
              <a:rPr lang="en-US" sz="4800" dirty="0"/>
              <a:t> - </a:t>
            </a:r>
            <a:r>
              <a:rPr lang="en-US" sz="4800" dirty="0" err="1"/>
              <a:t>iTap</a:t>
            </a:r>
            <a:endParaRPr lang="en-MW" sz="4800" dirty="0"/>
          </a:p>
        </p:txBody>
      </p:sp>
      <p:pic>
        <p:nvPicPr>
          <p:cNvPr id="3" name="Picture 2" descr="page20image35147424">
            <a:extLst>
              <a:ext uri="{FF2B5EF4-FFF2-40B4-BE49-F238E27FC236}">
                <a16:creationId xmlns:a16="http://schemas.microsoft.com/office/drawing/2014/main" id="{6DEAF528-708D-7E5B-083D-426FD1543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2" y="1771903"/>
            <a:ext cx="14522450" cy="118638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38558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8F64AA-5BE2-4280-BEFA-DC288118F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7" y="0"/>
            <a:ext cx="24377904" cy="137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67E39B-5762-1BAA-45A9-617B440F2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9" r="2" b="4711"/>
          <a:stretch/>
        </p:blipFill>
        <p:spPr>
          <a:xfrm>
            <a:off x="1627" y="4"/>
            <a:ext cx="15069240" cy="8394736"/>
          </a:xfrm>
          <a:custGeom>
            <a:avLst/>
            <a:gdLst/>
            <a:ahLst/>
            <a:cxnLst/>
            <a:rect l="l" t="t" r="r" b="b"/>
            <a:pathLst>
              <a:path w="7534640" h="4197368">
                <a:moveTo>
                  <a:pt x="0" y="0"/>
                </a:moveTo>
                <a:lnTo>
                  <a:pt x="7534640" y="0"/>
                </a:lnTo>
                <a:lnTo>
                  <a:pt x="7534640" y="3832811"/>
                </a:lnTo>
                <a:lnTo>
                  <a:pt x="7344853" y="3826712"/>
                </a:lnTo>
                <a:cubicBezTo>
                  <a:pt x="7344853" y="3826712"/>
                  <a:pt x="7341511" y="3826712"/>
                  <a:pt x="7341511" y="3826712"/>
                </a:cubicBezTo>
                <a:cubicBezTo>
                  <a:pt x="7274667" y="3823370"/>
                  <a:pt x="7211169" y="3823370"/>
                  <a:pt x="7144324" y="3820027"/>
                </a:cubicBezTo>
                <a:cubicBezTo>
                  <a:pt x="6913719" y="3820027"/>
                  <a:pt x="6683113" y="3820027"/>
                  <a:pt x="6455848" y="3820027"/>
                </a:cubicBezTo>
                <a:cubicBezTo>
                  <a:pt x="6231926" y="3910265"/>
                  <a:pt x="5987951" y="3833396"/>
                  <a:pt x="5767372" y="3903581"/>
                </a:cubicBezTo>
                <a:cubicBezTo>
                  <a:pt x="5533423" y="3900239"/>
                  <a:pt x="5312845" y="3970423"/>
                  <a:pt x="5082238" y="4000503"/>
                </a:cubicBezTo>
                <a:cubicBezTo>
                  <a:pt x="4908446" y="4013871"/>
                  <a:pt x="4731314" y="3997160"/>
                  <a:pt x="4570892" y="4067345"/>
                </a:cubicBezTo>
                <a:cubicBezTo>
                  <a:pt x="4509063" y="4095753"/>
                  <a:pt x="4453918" y="4128339"/>
                  <a:pt x="4430941" y="4172622"/>
                </a:cubicBezTo>
                <a:lnTo>
                  <a:pt x="4423415" y="4197368"/>
                </a:lnTo>
                <a:lnTo>
                  <a:pt x="0" y="4197368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E7BAC8-DFC1-921C-98AD-7CC22E0341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5" r="1" b="1"/>
          <a:stretch/>
        </p:blipFill>
        <p:spPr>
          <a:xfrm>
            <a:off x="15308660" y="3"/>
            <a:ext cx="9076926" cy="7754494"/>
          </a:xfrm>
          <a:custGeom>
            <a:avLst/>
            <a:gdLst/>
            <a:ahLst/>
            <a:cxnLst/>
            <a:rect l="l" t="t" r="r" b="b"/>
            <a:pathLst>
              <a:path w="4538463" h="3877247">
                <a:moveTo>
                  <a:pt x="0" y="0"/>
                </a:moveTo>
                <a:lnTo>
                  <a:pt x="4538463" y="0"/>
                </a:lnTo>
                <a:lnTo>
                  <a:pt x="4538463" y="3437173"/>
                </a:lnTo>
                <a:lnTo>
                  <a:pt x="4530710" y="3429000"/>
                </a:lnTo>
                <a:cubicBezTo>
                  <a:pt x="4370289" y="3495842"/>
                  <a:pt x="4239946" y="3686344"/>
                  <a:pt x="4056129" y="3636211"/>
                </a:cubicBezTo>
                <a:cubicBezTo>
                  <a:pt x="3872313" y="3589422"/>
                  <a:pt x="3788760" y="3830055"/>
                  <a:pt x="3618310" y="3756528"/>
                </a:cubicBezTo>
                <a:cubicBezTo>
                  <a:pt x="3394389" y="3823371"/>
                  <a:pt x="3163783" y="3823371"/>
                  <a:pt x="2933176" y="3810002"/>
                </a:cubicBezTo>
                <a:cubicBezTo>
                  <a:pt x="2702570" y="3840081"/>
                  <a:pt x="2471962" y="3873503"/>
                  <a:pt x="2238015" y="3850107"/>
                </a:cubicBezTo>
                <a:cubicBezTo>
                  <a:pt x="2007408" y="3870161"/>
                  <a:pt x="1783486" y="3883529"/>
                  <a:pt x="1552880" y="3863476"/>
                </a:cubicBezTo>
                <a:cubicBezTo>
                  <a:pt x="1322274" y="3886870"/>
                  <a:pt x="1091667" y="3876844"/>
                  <a:pt x="864402" y="3860134"/>
                </a:cubicBezTo>
                <a:cubicBezTo>
                  <a:pt x="757455" y="3860134"/>
                  <a:pt x="653849" y="3856792"/>
                  <a:pt x="546902" y="3856792"/>
                </a:cubicBezTo>
                <a:cubicBezTo>
                  <a:pt x="404861" y="3850108"/>
                  <a:pt x="262821" y="3845095"/>
                  <a:pt x="120363" y="3840499"/>
                </a:cubicBezTo>
                <a:lnTo>
                  <a:pt x="0" y="3836632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AC940F-5EA7-43DC-8814-8EBF7F4B33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20" r="-1" b="27944"/>
          <a:stretch/>
        </p:blipFill>
        <p:spPr>
          <a:xfrm>
            <a:off x="1589" y="8632511"/>
            <a:ext cx="13673700" cy="5083474"/>
          </a:xfrm>
          <a:custGeom>
            <a:avLst/>
            <a:gdLst/>
            <a:ahLst/>
            <a:cxnLst/>
            <a:rect l="l" t="t" r="r" b="b"/>
            <a:pathLst>
              <a:path w="6836850" h="2541737">
                <a:moveTo>
                  <a:pt x="0" y="0"/>
                </a:moveTo>
                <a:lnTo>
                  <a:pt x="4460098" y="0"/>
                </a:lnTo>
                <a:lnTo>
                  <a:pt x="4483996" y="31836"/>
                </a:lnTo>
                <a:cubicBezTo>
                  <a:pt x="4644419" y="28495"/>
                  <a:pt x="4627708" y="282495"/>
                  <a:pt x="4788129" y="245732"/>
                </a:cubicBezTo>
                <a:cubicBezTo>
                  <a:pt x="4754709" y="362707"/>
                  <a:pt x="4641076" y="302548"/>
                  <a:pt x="4600971" y="389443"/>
                </a:cubicBezTo>
                <a:cubicBezTo>
                  <a:pt x="4684524" y="462970"/>
                  <a:pt x="4844945" y="409497"/>
                  <a:pt x="4871683" y="563233"/>
                </a:cubicBezTo>
                <a:cubicBezTo>
                  <a:pt x="4838262" y="723655"/>
                  <a:pt x="4945210" y="703602"/>
                  <a:pt x="5032105" y="713629"/>
                </a:cubicBezTo>
                <a:cubicBezTo>
                  <a:pt x="5239317" y="733683"/>
                  <a:pt x="5439843" y="747050"/>
                  <a:pt x="5643713" y="780472"/>
                </a:cubicBezTo>
                <a:cubicBezTo>
                  <a:pt x="5693844" y="790498"/>
                  <a:pt x="5810819" y="767103"/>
                  <a:pt x="5800794" y="870709"/>
                </a:cubicBezTo>
                <a:cubicBezTo>
                  <a:pt x="5790767" y="954261"/>
                  <a:pt x="5700529" y="924184"/>
                  <a:pt x="5643713" y="927525"/>
                </a:cubicBezTo>
                <a:cubicBezTo>
                  <a:pt x="5329553" y="967632"/>
                  <a:pt x="5012052" y="904131"/>
                  <a:pt x="4701235" y="907472"/>
                </a:cubicBezTo>
                <a:cubicBezTo>
                  <a:pt x="4664472" y="907472"/>
                  <a:pt x="4657787" y="1017762"/>
                  <a:pt x="4577576" y="980999"/>
                </a:cubicBezTo>
                <a:cubicBezTo>
                  <a:pt x="4788129" y="1081263"/>
                  <a:pt x="5767372" y="1108001"/>
                  <a:pt x="6094900" y="1161474"/>
                </a:cubicBezTo>
                <a:cubicBezTo>
                  <a:pt x="5754004" y="1542477"/>
                  <a:pt x="5429817" y="1311870"/>
                  <a:pt x="5159105" y="1525765"/>
                </a:cubicBezTo>
                <a:cubicBezTo>
                  <a:pt x="5159105" y="1525765"/>
                  <a:pt x="5212580" y="1525765"/>
                  <a:pt x="5443187" y="1595950"/>
                </a:cubicBezTo>
                <a:cubicBezTo>
                  <a:pt x="5627002" y="1652765"/>
                  <a:pt x="5536765" y="1732976"/>
                  <a:pt x="6001321" y="1886715"/>
                </a:cubicBezTo>
                <a:cubicBezTo>
                  <a:pt x="5824188" y="1936846"/>
                  <a:pt x="5593581" y="1839925"/>
                  <a:pt x="5506685" y="2100610"/>
                </a:cubicBezTo>
                <a:cubicBezTo>
                  <a:pt x="5643713" y="2147401"/>
                  <a:pt x="5807477" y="2103953"/>
                  <a:pt x="5904398" y="2227611"/>
                </a:cubicBezTo>
                <a:cubicBezTo>
                  <a:pt x="5934478" y="2264375"/>
                  <a:pt x="5964557" y="2287770"/>
                  <a:pt x="6001321" y="2307821"/>
                </a:cubicBezTo>
                <a:cubicBezTo>
                  <a:pt x="5984612" y="2314507"/>
                  <a:pt x="5964557" y="2321190"/>
                  <a:pt x="5951188" y="2327874"/>
                </a:cubicBezTo>
                <a:cubicBezTo>
                  <a:pt x="5977925" y="2351271"/>
                  <a:pt x="6663060" y="2478270"/>
                  <a:pt x="6836850" y="2481613"/>
                </a:cubicBezTo>
                <a:cubicBezTo>
                  <a:pt x="6761652" y="2506679"/>
                  <a:pt x="6636845" y="2527828"/>
                  <a:pt x="6553814" y="2540165"/>
                </a:cubicBezTo>
                <a:lnTo>
                  <a:pt x="6542822" y="2541737"/>
                </a:lnTo>
                <a:lnTo>
                  <a:pt x="0" y="254173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7685C-E726-C5C7-D4AB-1403C989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8887" y="7992260"/>
            <a:ext cx="11011628" cy="3153820"/>
          </a:xfrm>
        </p:spPr>
        <p:txBody>
          <a:bodyPr vert="horz" lIns="182880" tIns="91440" rIns="182880" bIns="91440" rtlCol="0" anchor="b">
            <a:normAutofit fontScale="90000"/>
          </a:bodyPr>
          <a:lstStyle/>
          <a:p>
            <a:r>
              <a:rPr lang="en-US" sz="8800">
                <a:solidFill>
                  <a:schemeClr val="tx1"/>
                </a:solidFill>
              </a:rPr>
              <a:t>Water utility companies billing system</a:t>
            </a:r>
          </a:p>
        </p:txBody>
      </p:sp>
    </p:spTree>
    <p:extLst>
      <p:ext uri="{BB962C8B-B14F-4D97-AF65-F5344CB8AC3E}">
        <p14:creationId xmlns:p14="http://schemas.microsoft.com/office/powerpoint/2010/main" val="357165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1E8D0-8C5B-3E21-3BB2-57FBA6A90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618" y="-212641"/>
            <a:ext cx="21033938" cy="2651126"/>
          </a:xfrm>
        </p:spPr>
        <p:txBody>
          <a:bodyPr/>
          <a:lstStyle/>
          <a:p>
            <a:r>
              <a:rPr lang="en-US" dirty="0"/>
              <a:t>Water utility companies billing system</a:t>
            </a:r>
            <a:endParaRPr lang="en-MW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5D43E-1BEC-391E-2CBA-65E1615C6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71" y="1752852"/>
            <a:ext cx="17152664" cy="118107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F7A46-79E0-C9D3-E153-2ED532BFBF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3" r="-2" b="21694"/>
          <a:stretch/>
        </p:blipFill>
        <p:spPr>
          <a:xfrm>
            <a:off x="16649916" y="6884336"/>
            <a:ext cx="7703382" cy="6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4945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men in suits holding a trophy&#10;&#10;Description automatically generated">
            <a:extLst>
              <a:ext uri="{FF2B5EF4-FFF2-40B4-BE49-F238E27FC236}">
                <a16:creationId xmlns:a16="http://schemas.microsoft.com/office/drawing/2014/main" id="{FEBB8CD1-C38E-A59D-D5A9-4F7CC1DFD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" r="4486" b="-1"/>
          <a:stretch/>
        </p:blipFill>
        <p:spPr>
          <a:xfrm>
            <a:off x="1585" y="2753378"/>
            <a:ext cx="15148972" cy="10962624"/>
          </a:xfrm>
          <a:prstGeom prst="rect">
            <a:avLst/>
          </a:prstGeom>
        </p:spPr>
      </p:pic>
      <p:pic>
        <p:nvPicPr>
          <p:cNvPr id="6" name="Picture 5" descr="A glass trophy with text on it&#10;&#10;Description automatically generated">
            <a:extLst>
              <a:ext uri="{FF2B5EF4-FFF2-40B4-BE49-F238E27FC236}">
                <a16:creationId xmlns:a16="http://schemas.microsoft.com/office/drawing/2014/main" id="{0C355D40-1EA1-0ECF-4DE9-874481955A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14919" b="-2"/>
          <a:stretch/>
        </p:blipFill>
        <p:spPr>
          <a:xfrm>
            <a:off x="15150570" y="2753378"/>
            <a:ext cx="9235018" cy="109626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DB035F4-535B-5F8E-E737-42F576F74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5" y="3"/>
            <a:ext cx="24384000" cy="275337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303E6A-6BB8-BCBF-A3F5-E833E4698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702" y="459095"/>
            <a:ext cx="14009294" cy="1835190"/>
          </a:xfrm>
        </p:spPr>
        <p:txBody>
          <a:bodyPr vert="horz" lIns="182880" tIns="91440" rIns="182880" bIns="91440" rtlCol="0" anchor="ctr">
            <a:normAutofit fontScale="90000"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2023 Most Innovative Tech Solution</a:t>
            </a:r>
          </a:p>
        </p:txBody>
      </p:sp>
    </p:spTree>
    <p:extLst>
      <p:ext uri="{BB962C8B-B14F-4D97-AF65-F5344CB8AC3E}">
        <p14:creationId xmlns:p14="http://schemas.microsoft.com/office/powerpoint/2010/main" val="32315285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A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3B1F9F-7B52-EC75-0029-9A7413DB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832" y="0"/>
            <a:ext cx="1532708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91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6CDE-7354-E073-359B-B0BFCDCD0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4DEE-0C4F-48DE-9F70-5A0C153E3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2F4CD-4445-C2F5-C15D-89D4E5838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228" y="463143"/>
            <a:ext cx="11842506" cy="12789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A4B854-F41F-53ED-2075-D1DBEE26C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2" y="419258"/>
            <a:ext cx="11842506" cy="128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39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A9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D04E-2B6A-4F75-4ACB-402C2E3C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8798-63C2-933A-3D02-9E3CF7BD3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W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9691D-A053-D03A-D844-11E9E3D89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1" y="334715"/>
            <a:ext cx="11949196" cy="13046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96997-527F-8008-3ED3-EB83F87BE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151" y="388059"/>
            <a:ext cx="11964436" cy="1293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425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144885-2194-4544-8B6F-68344B02850C}"/>
              </a:ext>
            </a:extLst>
          </p:cNvPr>
          <p:cNvGrpSpPr/>
          <p:nvPr/>
        </p:nvGrpSpPr>
        <p:grpSpPr>
          <a:xfrm>
            <a:off x="1587" y="10786764"/>
            <a:ext cx="24384000" cy="2962268"/>
            <a:chOff x="0" y="5414648"/>
            <a:chExt cx="12192000" cy="148113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7D1E608-D4E7-4877-8A05-5ECFED678B4A}"/>
                </a:ext>
              </a:extLst>
            </p:cNvPr>
            <p:cNvGrpSpPr/>
            <p:nvPr/>
          </p:nvGrpSpPr>
          <p:grpSpPr>
            <a:xfrm>
              <a:off x="0" y="5414648"/>
              <a:ext cx="12192000" cy="1481134"/>
              <a:chOff x="0" y="5287054"/>
              <a:chExt cx="12192000" cy="148113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16655CF8-B492-40FB-988C-2BE9C927BA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5189"/>
              <a:stretch/>
            </p:blipFill>
            <p:spPr>
              <a:xfrm>
                <a:off x="0" y="5735522"/>
                <a:ext cx="4242732" cy="103266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2995C8F-5A66-4CC9-9480-29ABD6CB8A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6561"/>
              <a:stretch/>
            </p:blipFill>
            <p:spPr>
              <a:xfrm>
                <a:off x="10755034" y="5287054"/>
                <a:ext cx="1436966" cy="1426467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07586A-D6D4-4A09-A109-911B36CE2B5D}"/>
                </a:ext>
              </a:extLst>
            </p:cNvPr>
            <p:cNvSpPr/>
            <p:nvPr/>
          </p:nvSpPr>
          <p:spPr>
            <a:xfrm>
              <a:off x="10611293" y="6124265"/>
              <a:ext cx="457200" cy="180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600"/>
            </a:p>
          </p:txBody>
        </p:sp>
      </p:grpSp>
      <p:sp>
        <p:nvSpPr>
          <p:cNvPr id="2" name="Title 3">
            <a:extLst>
              <a:ext uri="{FF2B5EF4-FFF2-40B4-BE49-F238E27FC236}">
                <a16:creationId xmlns:a16="http://schemas.microsoft.com/office/drawing/2014/main" id="{6B3A660D-2BBF-1EDD-C6C9-6632448A7063}"/>
              </a:ext>
            </a:extLst>
          </p:cNvPr>
          <p:cNvSpPr txBox="1">
            <a:spLocks/>
          </p:cNvSpPr>
          <p:nvPr/>
        </p:nvSpPr>
        <p:spPr>
          <a:xfrm>
            <a:off x="4903463" y="5484884"/>
            <a:ext cx="13716000" cy="4775200"/>
          </a:xfrm>
          <a:prstGeom prst="rect">
            <a:avLst/>
          </a:prstGeom>
        </p:spPr>
        <p:txBody>
          <a:bodyPr vert="horz" lIns="182880" tIns="91440" rIns="182880" bIns="9144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8800" dirty="0"/>
              <a:t>Thank you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9D66F89F-C07A-050F-DD63-5C43D058440C}"/>
              </a:ext>
            </a:extLst>
          </p:cNvPr>
          <p:cNvSpPr txBox="1">
            <a:spLocks/>
          </p:cNvSpPr>
          <p:nvPr/>
        </p:nvSpPr>
        <p:spPr>
          <a:xfrm>
            <a:off x="5320831" y="2995746"/>
            <a:ext cx="13716000" cy="3311524"/>
          </a:xfrm>
          <a:prstGeom prst="rect">
            <a:avLst/>
          </a:prstGeom>
        </p:spPr>
        <p:txBody>
          <a:bodyPr vert="horz" lIns="182880" tIns="91440" rIns="182880" bIns="9144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/>
            <a:r>
              <a:rPr lang="en-GB" sz="5600" dirty="0"/>
              <a:t>Awarded at ITU Telecom world 2018 as an SME with greatest social impact</a:t>
            </a:r>
          </a:p>
          <a:p>
            <a:pPr marL="571500" indent="-571500"/>
            <a:r>
              <a:rPr lang="en-GB" sz="5600" dirty="0"/>
              <a:t>Recognised by ITU in 2017 and 2018 for providing and promoting innovative ICT solutions with social impact  </a:t>
            </a:r>
          </a:p>
          <a:p>
            <a:pPr marL="571500" indent="-571500"/>
            <a:r>
              <a:rPr lang="en-GB" sz="5600" dirty="0"/>
              <a:t>ICT Association of Malawi </a:t>
            </a:r>
            <a:r>
              <a:rPr lang="en-GB" sz="5600" dirty="0" err="1"/>
              <a:t>Startup</a:t>
            </a:r>
            <a:r>
              <a:rPr lang="en-GB" sz="5600" dirty="0"/>
              <a:t> Company of the year 2021</a:t>
            </a:r>
          </a:p>
          <a:p>
            <a:pPr marL="571500" indent="-571500"/>
            <a:r>
              <a:rPr lang="en-GB" sz="5600" dirty="0"/>
              <a:t>ICT Association of Malawi Innovative Tech Solution of the year 2023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345FA67-0E5A-3EEB-E068-D403AD9F4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575" y="3283778"/>
            <a:ext cx="2089204" cy="241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3811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/>
            <a:r>
              <a:rPr lang="en-US"/>
              <a:t>Partners</a:t>
            </a:r>
          </a:p>
        </p:txBody>
      </p:sp>
      <p:sp>
        <p:nvSpPr>
          <p:cNvPr id="185" name="Google Shape;185;p2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fld id="{00000000-1234-1234-1234-123412341234}" type="slidenum">
              <a:rPr lang="en-US"/>
              <a:pPr lvl="0"/>
              <a:t>4</a:t>
            </a:fld>
            <a:endParaRPr lang="en-US"/>
          </a:p>
        </p:txBody>
      </p:sp>
      <p:pic>
        <p:nvPicPr>
          <p:cNvPr id="186" name="Google Shape;186;p22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3583451"/>
            <a:ext cx="7721619" cy="244744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2485775" y="1589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88" name="Google Shape;188;p22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5050" y="3314187"/>
            <a:ext cx="9500000" cy="2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1355" y="6949384"/>
            <a:ext cx="8264463" cy="247933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1676400" y="10637157"/>
            <a:ext cx="210339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1" dirty="0">
                <a:solidFill>
                  <a:schemeClr val="dk1"/>
                </a:solidFill>
                <a:highlight>
                  <a:schemeClr val="lt1"/>
                </a:highlight>
                <a:latin typeface="+mn-lt"/>
                <a:ea typeface="Helvetica Neue"/>
                <a:cs typeface="Helvetica Neue"/>
                <a:sym typeface="Helvetica Neue"/>
              </a:rPr>
              <a:t>Each accelerator cohort will be supported by a local representative who can either be a regulator or a strong private sector actor. This allows for easier advocacy and access to key players within the specific country.</a:t>
            </a:r>
            <a:endParaRPr sz="3000" b="1" i="1" dirty="0">
              <a:solidFill>
                <a:schemeClr val="dk1"/>
              </a:solidFill>
              <a:highlight>
                <a:schemeClr val="lt1"/>
              </a:highlight>
              <a:latin typeface="+mn-lt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7947-5224-474F-9680-0BC59B20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6257616" cy="4519609"/>
          </a:xfrm>
        </p:spPr>
        <p:txBody>
          <a:bodyPr>
            <a:noAutofit/>
          </a:bodyPr>
          <a:lstStyle/>
          <a:p>
            <a:r>
              <a:rPr lang="en-US" sz="8000" dirty="0"/>
              <a:t>Mojaloop Accelerator Program – Zambia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825-7D0A-4B06-A09C-D388B1F22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5527596" cy="26676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iZayne</a:t>
            </a:r>
            <a:r>
              <a:rPr lang="en-US" dirty="0"/>
              <a:t> </a:t>
            </a:r>
            <a:r>
              <a:rPr lang="en-US" dirty="0" err="1"/>
              <a:t>InovSolutions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DE8B2-F5B8-10E6-9E6D-E4C4F1E7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</p:spPr>
        <p:txBody>
          <a:bodyPr/>
          <a:lstStyle/>
          <a:p>
            <a:r>
              <a:rPr lang="en-US"/>
              <a:t>Mojaloop Foundation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CD3E-576B-412C-9C7A-56DA1735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097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2DFF5-FC12-82A0-7B6F-0E423F72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85ACD-3F75-1780-F917-5FB152D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573914B9-EA3F-2C3E-215A-34A7319C4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547" y="1514206"/>
            <a:ext cx="18998080" cy="1068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15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2DFF5-FC12-82A0-7B6F-0E423F72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85ACD-3F75-1780-F917-5FB152D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2C2CC98B-CA6C-C090-A84D-01DBF27C6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443" y="1458097"/>
            <a:ext cx="19212288" cy="1079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17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2DFF5-FC12-82A0-7B6F-0E423F72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85ACD-3F75-1780-F917-5FB152D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" name="Picture 2" descr="A close-up of a document&#10;&#10;Description automatically generated">
            <a:extLst>
              <a:ext uri="{FF2B5EF4-FFF2-40B4-BE49-F238E27FC236}">
                <a16:creationId xmlns:a16="http://schemas.microsoft.com/office/drawing/2014/main" id="{7229FDA3-E578-EDC1-AC65-BDDBB0A8B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197" y="1210616"/>
            <a:ext cx="19952780" cy="112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8259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2DFF5-FC12-82A0-7B6F-0E423F72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85ACD-3F75-1780-F917-5FB152D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" name="Picture 2" descr="A person and person looking at a tablet&#10;&#10;Description automatically generated">
            <a:extLst>
              <a:ext uri="{FF2B5EF4-FFF2-40B4-BE49-F238E27FC236}">
                <a16:creationId xmlns:a16="http://schemas.microsoft.com/office/drawing/2014/main" id="{C0C61730-CCA4-B9B6-7F04-94A4C7571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705" y="1523472"/>
            <a:ext cx="18927763" cy="1066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04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2DFF5-FC12-82A0-7B6F-0E423F72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685ACD-3F75-1780-F917-5FB152D0F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" name="Picture 2" descr="A food on a table&#10;&#10;Description automatically generated">
            <a:extLst>
              <a:ext uri="{FF2B5EF4-FFF2-40B4-BE49-F238E27FC236}">
                <a16:creationId xmlns:a16="http://schemas.microsoft.com/office/drawing/2014/main" id="{57BD27F5-D7CC-E7B8-1FB0-A332D454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618" y="1347968"/>
            <a:ext cx="19539938" cy="1102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8091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7947-5224-474F-9680-0BC59B20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6257616" cy="4519609"/>
          </a:xfrm>
        </p:spPr>
        <p:txBody>
          <a:bodyPr>
            <a:noAutofit/>
          </a:bodyPr>
          <a:lstStyle/>
          <a:p>
            <a:r>
              <a:rPr lang="en-US" sz="8000" dirty="0"/>
              <a:t>Mojaloop Accelerator Program – Zambia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825-7D0A-4B06-A09C-D388B1F22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5527596" cy="26676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NetOne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DE8B2-F5B8-10E6-9E6D-E4C4F1E7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</p:spPr>
        <p:txBody>
          <a:bodyPr/>
          <a:lstStyle/>
          <a:p>
            <a:r>
              <a:rPr lang="en-US"/>
              <a:t>Mojaloop Foundation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CD3E-576B-412C-9C7A-56DA1735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906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488D89F-8853-73E6-AD05-660A854570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E" dirty="0"/>
              <a:t>Thank You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EC8C9B7-B7E2-8BC5-F645-AE59EF418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45BD02-9943-6415-C312-A6EEE3152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Mojaloop Foundation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C60184-544F-4C44-DFA5-9C38645E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2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53B11E2-1024-BC30-F21B-D409F8E1FD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8" b="5966"/>
          <a:stretch/>
        </p:blipFill>
        <p:spPr>
          <a:xfrm>
            <a:off x="8279656" y="2988214"/>
            <a:ext cx="6870700" cy="4785190"/>
          </a:xfrm>
          <a:prstGeom prst="rect">
            <a:avLst/>
          </a:prstGeom>
        </p:spPr>
      </p:pic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Zambia Accelerator </a:t>
            </a:r>
            <a:endParaRPr dirty="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" name="Picture Placeholder 7" descr="A flag of rwanda with a yellow and blue stripe&#10;&#10;Description automatically generated">
            <a:extLst>
              <a:ext uri="{FF2B5EF4-FFF2-40B4-BE49-F238E27FC236}">
                <a16:creationId xmlns:a16="http://schemas.microsoft.com/office/drawing/2014/main" id="{05CF68EB-5550-819C-6B83-7676A450F6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C72AE772-D127-B75C-C937-74ECA66E8C4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74" r="6674"/>
          <a:stretch/>
        </p:blipFill>
        <p:spPr>
          <a:xfrm>
            <a:off x="534987" y="3651250"/>
            <a:ext cx="6489700" cy="6490800"/>
          </a:xfrm>
          <a:prstGeom prst="ellipse">
            <a:avLst/>
          </a:prstGeom>
          <a:solidFill>
            <a:schemeClr val="bg1"/>
          </a:solidFill>
          <a:ln w="152400">
            <a:gradFill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9200000" scaled="0"/>
            </a:gradFill>
          </a:ln>
          <a:effectLst>
            <a:outerShdw blurRad="381000" dist="127000" dir="5400000" algn="t" rotWithShape="0">
              <a:schemeClr val="accent2">
                <a:alpha val="29788"/>
              </a:scheme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4FA4C0-DCB5-0A58-C3BD-ABE3A23A1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5078" y="9417049"/>
            <a:ext cx="7111474" cy="29137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0EBC7-B191-DFF1-0465-440ECFA45D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766" t="16477"/>
          <a:stretch/>
        </p:blipFill>
        <p:spPr>
          <a:xfrm>
            <a:off x="14635815" y="2874074"/>
            <a:ext cx="9751360" cy="4937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F3F8B7-7687-B160-1638-F181D2B70E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947" b="6804"/>
          <a:stretch/>
        </p:blipFill>
        <p:spPr>
          <a:xfrm>
            <a:off x="5402333" y="10052687"/>
            <a:ext cx="8332735" cy="3300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6FE5EC-467B-BDE2-E04E-B3F2D7E51B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59593" y="8090371"/>
            <a:ext cx="5798416" cy="26533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67947-5224-474F-9680-0BC59B208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847" y="4203903"/>
            <a:ext cx="16257616" cy="4519609"/>
          </a:xfrm>
        </p:spPr>
        <p:txBody>
          <a:bodyPr>
            <a:noAutofit/>
          </a:bodyPr>
          <a:lstStyle/>
          <a:p>
            <a:r>
              <a:rPr lang="en-US" sz="8000" dirty="0"/>
              <a:t>Mojaloop Accelerator Program – Zambia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02825-7D0A-4B06-A09C-D388B1F22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847" y="9308787"/>
            <a:ext cx="15527596" cy="26676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ProBase</a:t>
            </a:r>
            <a:r>
              <a:rPr lang="en-US" dirty="0"/>
              <a:t> Limited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DE8B2-F5B8-10E6-9E6D-E4C4F1E7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78252" y="12712701"/>
            <a:ext cx="8230672" cy="730250"/>
          </a:xfrm>
        </p:spPr>
        <p:txBody>
          <a:bodyPr/>
          <a:lstStyle/>
          <a:p>
            <a:r>
              <a:rPr lang="en-US"/>
              <a:t>Mojaloop Foundation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2CD3E-576B-412C-9C7A-56DA1735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23443" y="12712701"/>
            <a:ext cx="5487114" cy="730250"/>
          </a:xfrm>
        </p:spPr>
        <p:txBody>
          <a:bodyPr/>
          <a:lstStyle/>
          <a:p>
            <a:fld id="{20AF9D7A-5BEE-9245-944A-197F51D542D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5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23DC7255-19F6-86E7-C81F-E5E024986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6"/>
          <a:stretch/>
        </p:blipFill>
        <p:spPr bwMode="auto">
          <a:xfrm>
            <a:off x="1587" y="0"/>
            <a:ext cx="24384000" cy="1137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73;g139bad93219_2_75">
            <a:extLst>
              <a:ext uri="{FF2B5EF4-FFF2-40B4-BE49-F238E27FC236}">
                <a16:creationId xmlns:a16="http://schemas.microsoft.com/office/drawing/2014/main" id="{CDCD5BB9-36C6-355E-5789-B9F9607B1973}"/>
              </a:ext>
            </a:extLst>
          </p:cNvPr>
          <p:cNvSpPr txBox="1"/>
          <p:nvPr/>
        </p:nvSpPr>
        <p:spPr>
          <a:xfrm>
            <a:off x="1456809" y="5565379"/>
            <a:ext cx="10087204" cy="3323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pPr>
              <a:buClr>
                <a:srgbClr val="000000"/>
              </a:buClr>
              <a:buSzPts val="3000"/>
            </a:pPr>
            <a:r>
              <a:rPr lang="en-GB" sz="10800" b="1" dirty="0">
                <a:solidFill>
                  <a:srgbClr val="FFFFFF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endParaRPr lang="en-GB" sz="12000" b="1" dirty="0">
              <a:solidFill>
                <a:srgbClr val="FFFFFF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3000"/>
            </a:pPr>
            <a:r>
              <a:rPr lang="en-GB" sz="4800" dirty="0">
                <a:solidFill>
                  <a:srgbClr val="FFFFFF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ACCELERATOR PROGRAMME 2023</a:t>
            </a:r>
            <a:endParaRPr sz="2800" dirty="0">
              <a:latin typeface="Montserrat" pitchFamily="2" charset="77"/>
            </a:endParaRPr>
          </a:p>
        </p:txBody>
      </p:sp>
      <p:pic>
        <p:nvPicPr>
          <p:cNvPr id="1030" name="Picture 6" descr="Mojaloop Documentation">
            <a:extLst>
              <a:ext uri="{FF2B5EF4-FFF2-40B4-BE49-F238E27FC236}">
                <a16:creationId xmlns:a16="http://schemas.microsoft.com/office/drawing/2014/main" id="{BB0EC895-74FF-7732-5A1F-D5D1A133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10" y="11979741"/>
            <a:ext cx="4437578" cy="118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5A688-01C8-78B3-2968-91749F56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2788" y="11807244"/>
            <a:ext cx="4437578" cy="144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01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3;p50">
            <a:extLst>
              <a:ext uri="{FF2B5EF4-FFF2-40B4-BE49-F238E27FC236}">
                <a16:creationId xmlns:a16="http://schemas.microsoft.com/office/drawing/2014/main" id="{6F097768-9E9F-0BC6-BE29-44E845C5ED8F}"/>
              </a:ext>
            </a:extLst>
          </p:cNvPr>
          <p:cNvSpPr/>
          <p:nvPr/>
        </p:nvSpPr>
        <p:spPr>
          <a:xfrm>
            <a:off x="1587" y="0"/>
            <a:ext cx="24384000" cy="13716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243800" tIns="121866" rIns="243800" bIns="121866" anchor="ctr" anchorCtr="0">
            <a:noAutofit/>
          </a:bodyPr>
          <a:lstStyle/>
          <a:p>
            <a:pPr algn="ctr"/>
            <a:endParaRPr sz="373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139bad93219_2_75"/>
          <p:cNvSpPr txBox="1"/>
          <p:nvPr/>
        </p:nvSpPr>
        <p:spPr>
          <a:xfrm>
            <a:off x="7101208" y="1796800"/>
            <a:ext cx="10184750" cy="1292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7200" b="1" dirty="0">
                <a:solidFill>
                  <a:srgbClr val="FFFFFF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ABOUT </a:t>
            </a:r>
            <a:r>
              <a:rPr lang="en-GB" sz="7200" b="1" dirty="0">
                <a:solidFill>
                  <a:srgbClr val="E35409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PROBASE</a:t>
            </a:r>
            <a:endParaRPr sz="4000" dirty="0">
              <a:solidFill>
                <a:srgbClr val="E35409"/>
              </a:solidFill>
              <a:latin typeface="Montserrat" pitchFamily="2" charset="77"/>
            </a:endParaRPr>
          </a:p>
        </p:txBody>
      </p:sp>
      <p:sp>
        <p:nvSpPr>
          <p:cNvPr id="674" name="Google Shape;674;g139bad93219_2_75"/>
          <p:cNvSpPr txBox="1"/>
          <p:nvPr/>
        </p:nvSpPr>
        <p:spPr>
          <a:xfrm>
            <a:off x="1834233" y="4542304"/>
            <a:ext cx="20718696" cy="603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66" tIns="91400" rIns="182866" bIns="91400" anchor="t" anchorCtr="0">
            <a:spAutoFit/>
          </a:bodyPr>
          <a:lstStyle/>
          <a:p>
            <a:pPr marL="33866" algn="ctr">
              <a:buClr>
                <a:srgbClr val="000000"/>
              </a:buClr>
              <a:buSzPts val="1200"/>
            </a:pPr>
            <a:r>
              <a:rPr lang="en-GB" sz="3800" dirty="0" err="1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ProBASE</a:t>
            </a:r>
            <a:r>
              <a:rPr lang="en-GB" sz="3800" dirty="0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Limited is a leading Fintech and ICT company with  a strong track record of providing payment and collection solutions to key sectors of the  economy both to public and private sector.</a:t>
            </a:r>
          </a:p>
          <a:p>
            <a:pPr algn="ctr">
              <a:buClr>
                <a:srgbClr val="000000"/>
              </a:buClr>
              <a:buSzPts val="1600"/>
            </a:pPr>
            <a:endParaRPr sz="3800" dirty="0">
              <a:solidFill>
                <a:schemeClr val="lt1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marL="33866" algn="ctr">
              <a:buClr>
                <a:srgbClr val="000000"/>
              </a:buClr>
              <a:buSzPts val="1200"/>
            </a:pPr>
            <a:r>
              <a:rPr lang="en-GB" sz="3800" dirty="0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Our core competencies  lie in our ability to deliver innovative payment solutions, aggregation services, and bespoke  solutions for any type of client to address any type of  requirements or needs.</a:t>
            </a:r>
          </a:p>
          <a:p>
            <a:pPr marL="33866" algn="ctr">
              <a:buClr>
                <a:srgbClr val="000000"/>
              </a:buClr>
              <a:buSzPts val="1200"/>
            </a:pPr>
            <a:endParaRPr sz="3800" dirty="0">
              <a:latin typeface="Montserrat" pitchFamily="2" charset="77"/>
            </a:endParaRPr>
          </a:p>
          <a:p>
            <a:pPr algn="ctr">
              <a:buClr>
                <a:srgbClr val="000000"/>
              </a:buClr>
              <a:buSzPts val="1600"/>
            </a:pPr>
            <a:r>
              <a:rPr lang="en-GB" sz="3800" dirty="0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Our  products and services are used in process automation, reporting,  collections, transaction processing &amp; settlements.</a:t>
            </a:r>
            <a:endParaRPr sz="3800" dirty="0">
              <a:latin typeface="Montserrat" pitchFamily="2" charset="77"/>
            </a:endParaRPr>
          </a:p>
        </p:txBody>
      </p:sp>
      <p:pic>
        <p:nvPicPr>
          <p:cNvPr id="676" name="Google Shape;676;g139bad93219_2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44592" y="11523349"/>
            <a:ext cx="3097674" cy="21926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73;g26de9ed5092_9_9">
            <a:extLst>
              <a:ext uri="{FF2B5EF4-FFF2-40B4-BE49-F238E27FC236}">
                <a16:creationId xmlns:a16="http://schemas.microsoft.com/office/drawing/2014/main" id="{2C9C5170-5248-744C-8407-1F90CBBEF557}"/>
              </a:ext>
            </a:extLst>
          </p:cNvPr>
          <p:cNvSpPr/>
          <p:nvPr/>
        </p:nvSpPr>
        <p:spPr>
          <a:xfrm>
            <a:off x="18663913" y="0"/>
            <a:ext cx="5721600" cy="3593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3466"/>
          </a:p>
        </p:txBody>
      </p:sp>
      <p:sp>
        <p:nvSpPr>
          <p:cNvPr id="4" name="Google Shape;776;p50">
            <a:extLst>
              <a:ext uri="{FF2B5EF4-FFF2-40B4-BE49-F238E27FC236}">
                <a16:creationId xmlns:a16="http://schemas.microsoft.com/office/drawing/2014/main" id="{5379CCBF-A6FE-7704-9FC1-B1B91BF02806}"/>
              </a:ext>
            </a:extLst>
          </p:cNvPr>
          <p:cNvSpPr/>
          <p:nvPr/>
        </p:nvSpPr>
        <p:spPr>
          <a:xfrm rot="5400000">
            <a:off x="-6764013" y="6752400"/>
            <a:ext cx="13742400" cy="2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6" descr="Mojaloop Documentation">
            <a:extLst>
              <a:ext uri="{FF2B5EF4-FFF2-40B4-BE49-F238E27FC236}">
                <a16:creationId xmlns:a16="http://schemas.microsoft.com/office/drawing/2014/main" id="{14830CD6-F74F-6CF4-1CA0-7B6E37BD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10" y="12548383"/>
            <a:ext cx="2836162" cy="7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0"/>
          <p:cNvSpPr/>
          <p:nvPr/>
        </p:nvSpPr>
        <p:spPr>
          <a:xfrm>
            <a:off x="1587" y="0"/>
            <a:ext cx="24384000" cy="13716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243800" tIns="121866" rIns="243800" bIns="121866" anchor="ctr" anchorCtr="0">
            <a:noAutofit/>
          </a:bodyPr>
          <a:lstStyle/>
          <a:p>
            <a:pPr algn="ctr"/>
            <a:endParaRPr sz="3734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A43A829A-6E4E-54F5-0368-C3F5B3170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0" r="7079"/>
          <a:stretch/>
        </p:blipFill>
        <p:spPr bwMode="auto">
          <a:xfrm flipH="1">
            <a:off x="13277322" y="0"/>
            <a:ext cx="11108266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5" name="Google Shape;745;p50"/>
          <p:cNvSpPr txBox="1"/>
          <p:nvPr/>
        </p:nvSpPr>
        <p:spPr>
          <a:xfrm>
            <a:off x="4422431" y="8413530"/>
            <a:ext cx="7563256" cy="86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0" anchor="t" anchorCtr="0">
            <a:spAutoFit/>
          </a:bodyPr>
          <a:lstStyle/>
          <a:p>
            <a:pPr marL="33866">
              <a:lnSpc>
                <a:spcPct val="104200"/>
              </a:lnSpc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TRANSACTION PROCESSING, ANALYTICS &amp; RECONS</a:t>
            </a:r>
            <a:endParaRPr sz="2666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p50"/>
          <p:cNvSpPr txBox="1"/>
          <p:nvPr/>
        </p:nvSpPr>
        <p:spPr>
          <a:xfrm>
            <a:off x="4422432" y="10389145"/>
            <a:ext cx="7563258" cy="864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AGGREGATION SERVICES</a:t>
            </a:r>
            <a:endParaRPr sz="2666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3866" marR="406390">
              <a:lnSpc>
                <a:spcPct val="104200"/>
              </a:lnSpc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 BESPOKE SOFTWARE  DEVELOPMENT</a:t>
            </a:r>
            <a:endParaRPr sz="2666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p50"/>
          <p:cNvSpPr txBox="1"/>
          <p:nvPr/>
        </p:nvSpPr>
        <p:spPr>
          <a:xfrm>
            <a:off x="4422430" y="4681016"/>
            <a:ext cx="7563258" cy="45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>
              <a:buClr>
                <a:srgbClr val="000000"/>
              </a:buClr>
              <a:buSzPts val="1000"/>
            </a:pPr>
            <a:r>
              <a:rPr lang="en-GB" sz="28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PAYMENTS &amp; COLLECTIONS</a:t>
            </a:r>
            <a:endParaRPr sz="28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8" name="Google Shape;748;p50"/>
          <p:cNvSpPr txBox="1"/>
          <p:nvPr/>
        </p:nvSpPr>
        <p:spPr>
          <a:xfrm>
            <a:off x="4422432" y="6756445"/>
            <a:ext cx="7288978" cy="43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800" rIns="0" bIns="0" anchor="t" anchorCtr="0">
            <a:spAutoFit/>
          </a:bodyPr>
          <a:lstStyle/>
          <a:p>
            <a:pPr marL="33866">
              <a:lnSpc>
                <a:spcPct val="104200"/>
              </a:lnSpc>
              <a:buClr>
                <a:srgbClr val="000000"/>
              </a:buClr>
              <a:buSzPts val="1000"/>
            </a:pPr>
            <a:r>
              <a:rPr lang="en-GB" sz="2666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DIGITIZATION / PROCESS  AUTOMATION</a:t>
            </a:r>
            <a:endParaRPr sz="2666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9" name="Google Shape;749;p50"/>
          <p:cNvGrpSpPr/>
          <p:nvPr/>
        </p:nvGrpSpPr>
        <p:grpSpPr>
          <a:xfrm>
            <a:off x="2117020" y="6231635"/>
            <a:ext cx="1379994" cy="1339198"/>
            <a:chOff x="793287" y="2471330"/>
            <a:chExt cx="517498" cy="502199"/>
          </a:xfrm>
        </p:grpSpPr>
        <p:sp>
          <p:nvSpPr>
            <p:cNvPr id="750" name="Google Shape;750;p50"/>
            <p:cNvSpPr/>
            <p:nvPr/>
          </p:nvSpPr>
          <p:spPr>
            <a:xfrm>
              <a:off x="793287" y="2471330"/>
              <a:ext cx="517498" cy="5021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1063011" y="2666596"/>
              <a:ext cx="78703" cy="25027"/>
            </a:xfrm>
            <a:custGeom>
              <a:avLst/>
              <a:gdLst/>
              <a:ahLst/>
              <a:cxnLst/>
              <a:rect l="l" t="t" r="r" b="b"/>
              <a:pathLst>
                <a:path w="112395" h="36829" extrusionOk="0">
                  <a:moveTo>
                    <a:pt x="100526" y="16697"/>
                  </a:moveTo>
                  <a:lnTo>
                    <a:pt x="48474" y="16697"/>
                  </a:lnTo>
                  <a:lnTo>
                    <a:pt x="66910" y="20293"/>
                  </a:lnTo>
                  <a:lnTo>
                    <a:pt x="85115" y="27492"/>
                  </a:lnTo>
                  <a:lnTo>
                    <a:pt x="89344" y="29613"/>
                  </a:lnTo>
                  <a:lnTo>
                    <a:pt x="93789" y="32204"/>
                  </a:lnTo>
                  <a:lnTo>
                    <a:pt x="99402" y="35988"/>
                  </a:lnTo>
                  <a:lnTo>
                    <a:pt x="101053" y="36458"/>
                  </a:lnTo>
                  <a:lnTo>
                    <a:pt x="105384" y="36458"/>
                  </a:lnTo>
                  <a:lnTo>
                    <a:pt x="108038" y="35175"/>
                  </a:lnTo>
                  <a:lnTo>
                    <a:pt x="112280" y="28965"/>
                  </a:lnTo>
                  <a:lnTo>
                    <a:pt x="111277" y="23758"/>
                  </a:lnTo>
                  <a:lnTo>
                    <a:pt x="102603" y="17916"/>
                  </a:lnTo>
                  <a:lnTo>
                    <a:pt x="100526" y="16697"/>
                  </a:lnTo>
                  <a:close/>
                </a:path>
                <a:path w="112395" h="36829" extrusionOk="0">
                  <a:moveTo>
                    <a:pt x="49863" y="0"/>
                  </a:moveTo>
                  <a:lnTo>
                    <a:pt x="28260" y="78"/>
                  </a:lnTo>
                  <a:lnTo>
                    <a:pt x="6934" y="4429"/>
                  </a:lnTo>
                  <a:lnTo>
                    <a:pt x="2489" y="5800"/>
                  </a:lnTo>
                  <a:lnTo>
                    <a:pt x="0" y="10487"/>
                  </a:lnTo>
                  <a:lnTo>
                    <a:pt x="2755" y="19313"/>
                  </a:lnTo>
                  <a:lnTo>
                    <a:pt x="7480" y="21777"/>
                  </a:lnTo>
                  <a:lnTo>
                    <a:pt x="11938" y="20418"/>
                  </a:lnTo>
                  <a:lnTo>
                    <a:pt x="30063" y="16730"/>
                  </a:lnTo>
                  <a:lnTo>
                    <a:pt x="100526" y="16697"/>
                  </a:lnTo>
                  <a:lnTo>
                    <a:pt x="97650" y="15008"/>
                  </a:lnTo>
                  <a:lnTo>
                    <a:pt x="92697" y="12544"/>
                  </a:lnTo>
                  <a:lnTo>
                    <a:pt x="71442" y="4164"/>
                  </a:lnTo>
                  <a:lnTo>
                    <a:pt x="49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943187" y="2615211"/>
              <a:ext cx="255672" cy="255449"/>
            </a:xfrm>
            <a:custGeom>
              <a:avLst/>
              <a:gdLst/>
              <a:ahLst/>
              <a:cxnLst/>
              <a:rect l="l" t="t" r="r" b="b"/>
              <a:pathLst>
                <a:path w="365125" h="375920" extrusionOk="0">
                  <a:moveTo>
                    <a:pt x="79628" y="211099"/>
                  </a:moveTo>
                  <a:lnTo>
                    <a:pt x="62610" y="211099"/>
                  </a:lnTo>
                  <a:lnTo>
                    <a:pt x="68518" y="237853"/>
                  </a:lnTo>
                  <a:lnTo>
                    <a:pt x="79135" y="262837"/>
                  </a:lnTo>
                  <a:lnTo>
                    <a:pt x="94202" y="285542"/>
                  </a:lnTo>
                  <a:lnTo>
                    <a:pt x="113461" y="305460"/>
                  </a:lnTo>
                  <a:lnTo>
                    <a:pt x="113728" y="306285"/>
                  </a:lnTo>
                  <a:lnTo>
                    <a:pt x="96608" y="360565"/>
                  </a:lnTo>
                  <a:lnTo>
                    <a:pt x="94551" y="366966"/>
                  </a:lnTo>
                  <a:lnTo>
                    <a:pt x="95008" y="369747"/>
                  </a:lnTo>
                  <a:lnTo>
                    <a:pt x="98196" y="374053"/>
                  </a:lnTo>
                  <a:lnTo>
                    <a:pt x="100723" y="375323"/>
                  </a:lnTo>
                  <a:lnTo>
                    <a:pt x="227749" y="375323"/>
                  </a:lnTo>
                  <a:lnTo>
                    <a:pt x="233171" y="373570"/>
                  </a:lnTo>
                  <a:lnTo>
                    <a:pt x="238086" y="361556"/>
                  </a:lnTo>
                  <a:lnTo>
                    <a:pt x="238745" y="358584"/>
                  </a:lnTo>
                  <a:lnTo>
                    <a:pt x="115544" y="358584"/>
                  </a:lnTo>
                  <a:lnTo>
                    <a:pt x="116687" y="355739"/>
                  </a:lnTo>
                  <a:lnTo>
                    <a:pt x="124733" y="334556"/>
                  </a:lnTo>
                  <a:lnTo>
                    <a:pt x="129705" y="316793"/>
                  </a:lnTo>
                  <a:lnTo>
                    <a:pt x="130200" y="302838"/>
                  </a:lnTo>
                  <a:lnTo>
                    <a:pt x="124815" y="293077"/>
                  </a:lnTo>
                  <a:lnTo>
                    <a:pt x="107923" y="275753"/>
                  </a:lnTo>
                  <a:lnTo>
                    <a:pt x="94616" y="256031"/>
                  </a:lnTo>
                  <a:lnTo>
                    <a:pt x="85112" y="234338"/>
                  </a:lnTo>
                  <a:lnTo>
                    <a:pt x="79628" y="211099"/>
                  </a:lnTo>
                  <a:close/>
                </a:path>
                <a:path w="365125" h="375920" extrusionOk="0">
                  <a:moveTo>
                    <a:pt x="243192" y="318947"/>
                  </a:moveTo>
                  <a:lnTo>
                    <a:pt x="234861" y="319874"/>
                  </a:lnTo>
                  <a:lnTo>
                    <a:pt x="226466" y="336041"/>
                  </a:lnTo>
                  <a:lnTo>
                    <a:pt x="221995" y="356234"/>
                  </a:lnTo>
                  <a:lnTo>
                    <a:pt x="221106" y="358584"/>
                  </a:lnTo>
                  <a:lnTo>
                    <a:pt x="238745" y="358584"/>
                  </a:lnTo>
                  <a:lnTo>
                    <a:pt x="243433" y="337413"/>
                  </a:lnTo>
                  <a:lnTo>
                    <a:pt x="245770" y="336143"/>
                  </a:lnTo>
                  <a:lnTo>
                    <a:pt x="245910" y="336118"/>
                  </a:lnTo>
                  <a:lnTo>
                    <a:pt x="313649" y="336118"/>
                  </a:lnTo>
                  <a:lnTo>
                    <a:pt x="325322" y="331016"/>
                  </a:lnTo>
                  <a:lnTo>
                    <a:pt x="334730" y="321261"/>
                  </a:lnTo>
                  <a:lnTo>
                    <a:pt x="297022" y="321261"/>
                  </a:lnTo>
                  <a:lnTo>
                    <a:pt x="280479" y="320624"/>
                  </a:lnTo>
                  <a:lnTo>
                    <a:pt x="265842" y="319901"/>
                  </a:lnTo>
                  <a:lnTo>
                    <a:pt x="257362" y="319640"/>
                  </a:lnTo>
                  <a:lnTo>
                    <a:pt x="248012" y="319519"/>
                  </a:lnTo>
                  <a:lnTo>
                    <a:pt x="243192" y="318947"/>
                  </a:lnTo>
                  <a:close/>
                </a:path>
                <a:path w="365125" h="375920" extrusionOk="0">
                  <a:moveTo>
                    <a:pt x="313649" y="336118"/>
                  </a:moveTo>
                  <a:lnTo>
                    <a:pt x="245910" y="336118"/>
                  </a:lnTo>
                  <a:lnTo>
                    <a:pt x="246672" y="336232"/>
                  </a:lnTo>
                  <a:lnTo>
                    <a:pt x="247116" y="336270"/>
                  </a:lnTo>
                  <a:lnTo>
                    <a:pt x="256590" y="336365"/>
                  </a:lnTo>
                  <a:lnTo>
                    <a:pt x="264869" y="336613"/>
                  </a:lnTo>
                  <a:lnTo>
                    <a:pt x="279552" y="337337"/>
                  </a:lnTo>
                  <a:lnTo>
                    <a:pt x="297698" y="338005"/>
                  </a:lnTo>
                  <a:lnTo>
                    <a:pt x="312686" y="336538"/>
                  </a:lnTo>
                  <a:lnTo>
                    <a:pt x="313649" y="336118"/>
                  </a:lnTo>
                  <a:close/>
                </a:path>
                <a:path w="365125" h="375920" extrusionOk="0">
                  <a:moveTo>
                    <a:pt x="278059" y="58724"/>
                  </a:moveTo>
                  <a:lnTo>
                    <a:pt x="212724" y="58724"/>
                  </a:lnTo>
                  <a:lnTo>
                    <a:pt x="243625" y="63087"/>
                  </a:lnTo>
                  <a:lnTo>
                    <a:pt x="274078" y="75137"/>
                  </a:lnTo>
                  <a:lnTo>
                    <a:pt x="321792" y="116077"/>
                  </a:lnTo>
                  <a:lnTo>
                    <a:pt x="334478" y="158510"/>
                  </a:lnTo>
                  <a:lnTo>
                    <a:pt x="330174" y="176174"/>
                  </a:lnTo>
                  <a:lnTo>
                    <a:pt x="329153" y="182723"/>
                  </a:lnTo>
                  <a:lnTo>
                    <a:pt x="330760" y="190720"/>
                  </a:lnTo>
                  <a:lnTo>
                    <a:pt x="334541" y="200468"/>
                  </a:lnTo>
                  <a:lnTo>
                    <a:pt x="340042" y="212267"/>
                  </a:lnTo>
                  <a:lnTo>
                    <a:pt x="346608" y="225920"/>
                  </a:lnTo>
                  <a:lnTo>
                    <a:pt x="347637" y="229692"/>
                  </a:lnTo>
                  <a:lnTo>
                    <a:pt x="345884" y="231343"/>
                  </a:lnTo>
                  <a:lnTo>
                    <a:pt x="326212" y="244741"/>
                  </a:lnTo>
                  <a:lnTo>
                    <a:pt x="325297" y="251205"/>
                  </a:lnTo>
                  <a:lnTo>
                    <a:pt x="324654" y="258010"/>
                  </a:lnTo>
                  <a:lnTo>
                    <a:pt x="324516" y="265048"/>
                  </a:lnTo>
                  <a:lnTo>
                    <a:pt x="324712" y="272201"/>
                  </a:lnTo>
                  <a:lnTo>
                    <a:pt x="325488" y="288309"/>
                  </a:lnTo>
                  <a:lnTo>
                    <a:pt x="325502" y="296983"/>
                  </a:lnTo>
                  <a:lnTo>
                    <a:pt x="297022" y="321261"/>
                  </a:lnTo>
                  <a:lnTo>
                    <a:pt x="334730" y="321261"/>
                  </a:lnTo>
                  <a:lnTo>
                    <a:pt x="336410" y="319519"/>
                  </a:lnTo>
                  <a:lnTo>
                    <a:pt x="340418" y="310999"/>
                  </a:lnTo>
                  <a:lnTo>
                    <a:pt x="342174" y="301074"/>
                  </a:lnTo>
                  <a:lnTo>
                    <a:pt x="342356" y="293077"/>
                  </a:lnTo>
                  <a:lnTo>
                    <a:pt x="342344" y="288309"/>
                  </a:lnTo>
                  <a:lnTo>
                    <a:pt x="341909" y="278447"/>
                  </a:lnTo>
                  <a:lnTo>
                    <a:pt x="341007" y="261848"/>
                  </a:lnTo>
                  <a:lnTo>
                    <a:pt x="341820" y="254850"/>
                  </a:lnTo>
                  <a:lnTo>
                    <a:pt x="343293" y="253415"/>
                  </a:lnTo>
                  <a:lnTo>
                    <a:pt x="364743" y="238798"/>
                  </a:lnTo>
                  <a:lnTo>
                    <a:pt x="364743" y="231012"/>
                  </a:lnTo>
                  <a:lnTo>
                    <a:pt x="346087" y="185953"/>
                  </a:lnTo>
                  <a:lnTo>
                    <a:pt x="345986" y="182016"/>
                  </a:lnTo>
                  <a:lnTo>
                    <a:pt x="350865" y="163515"/>
                  </a:lnTo>
                  <a:lnTo>
                    <a:pt x="350759" y="144508"/>
                  </a:lnTo>
                  <a:lnTo>
                    <a:pt x="345727" y="125446"/>
                  </a:lnTo>
                  <a:lnTo>
                    <a:pt x="335826" y="106781"/>
                  </a:lnTo>
                  <a:lnTo>
                    <a:pt x="312412" y="80819"/>
                  </a:lnTo>
                  <a:lnTo>
                    <a:pt x="282076" y="60305"/>
                  </a:lnTo>
                  <a:lnTo>
                    <a:pt x="278059" y="58724"/>
                  </a:lnTo>
                  <a:close/>
                </a:path>
                <a:path w="365125" h="375920" extrusionOk="0">
                  <a:moveTo>
                    <a:pt x="72186" y="0"/>
                  </a:moveTo>
                  <a:lnTo>
                    <a:pt x="44116" y="5637"/>
                  </a:lnTo>
                  <a:lnTo>
                    <a:pt x="21167" y="21002"/>
                  </a:lnTo>
                  <a:lnTo>
                    <a:pt x="5682" y="43773"/>
                  </a:lnTo>
                  <a:lnTo>
                    <a:pt x="0" y="71627"/>
                  </a:lnTo>
                  <a:lnTo>
                    <a:pt x="2353" y="89933"/>
                  </a:lnTo>
                  <a:lnTo>
                    <a:pt x="9153" y="106686"/>
                  </a:lnTo>
                  <a:lnTo>
                    <a:pt x="20006" y="121191"/>
                  </a:lnTo>
                  <a:lnTo>
                    <a:pt x="34518" y="132753"/>
                  </a:lnTo>
                  <a:lnTo>
                    <a:pt x="40754" y="136550"/>
                  </a:lnTo>
                  <a:lnTo>
                    <a:pt x="42165" y="139826"/>
                  </a:lnTo>
                  <a:lnTo>
                    <a:pt x="42596" y="144508"/>
                  </a:lnTo>
                  <a:lnTo>
                    <a:pt x="42659" y="203492"/>
                  </a:lnTo>
                  <a:lnTo>
                    <a:pt x="50317" y="211099"/>
                  </a:lnTo>
                  <a:lnTo>
                    <a:pt x="94068" y="211099"/>
                  </a:lnTo>
                  <a:lnTo>
                    <a:pt x="101726" y="203492"/>
                  </a:lnTo>
                  <a:lnTo>
                    <a:pt x="101726" y="194360"/>
                  </a:lnTo>
                  <a:lnTo>
                    <a:pt x="59651" y="194360"/>
                  </a:lnTo>
                  <a:lnTo>
                    <a:pt x="59537" y="182117"/>
                  </a:lnTo>
                  <a:lnTo>
                    <a:pt x="101726" y="182117"/>
                  </a:lnTo>
                  <a:lnTo>
                    <a:pt x="101726" y="165392"/>
                  </a:lnTo>
                  <a:lnTo>
                    <a:pt x="59537" y="165392"/>
                  </a:lnTo>
                  <a:lnTo>
                    <a:pt x="59537" y="153149"/>
                  </a:lnTo>
                  <a:lnTo>
                    <a:pt x="101726" y="153149"/>
                  </a:lnTo>
                  <a:lnTo>
                    <a:pt x="101790" y="144508"/>
                  </a:lnTo>
                  <a:lnTo>
                    <a:pt x="102227" y="139814"/>
                  </a:lnTo>
                  <a:lnTo>
                    <a:pt x="103631" y="136550"/>
                  </a:lnTo>
                  <a:lnTo>
                    <a:pt x="103861" y="136410"/>
                  </a:lnTo>
                  <a:lnTo>
                    <a:pt x="58115" y="136410"/>
                  </a:lnTo>
                  <a:lnTo>
                    <a:pt x="55892" y="128866"/>
                  </a:lnTo>
                  <a:lnTo>
                    <a:pt x="51206" y="123278"/>
                  </a:lnTo>
                  <a:lnTo>
                    <a:pt x="43332" y="118478"/>
                  </a:lnTo>
                  <a:lnTo>
                    <a:pt x="32205" y="109618"/>
                  </a:lnTo>
                  <a:lnTo>
                    <a:pt x="23883" y="98501"/>
                  </a:lnTo>
                  <a:lnTo>
                    <a:pt x="18670" y="85659"/>
                  </a:lnTo>
                  <a:lnTo>
                    <a:pt x="16865" y="71627"/>
                  </a:lnTo>
                  <a:lnTo>
                    <a:pt x="21219" y="50283"/>
                  </a:lnTo>
                  <a:lnTo>
                    <a:pt x="33088" y="32834"/>
                  </a:lnTo>
                  <a:lnTo>
                    <a:pt x="50678" y="21059"/>
                  </a:lnTo>
                  <a:lnTo>
                    <a:pt x="72199" y="16738"/>
                  </a:lnTo>
                  <a:lnTo>
                    <a:pt x="118449" y="16738"/>
                  </a:lnTo>
                  <a:lnTo>
                    <a:pt x="97345" y="4486"/>
                  </a:lnTo>
                  <a:lnTo>
                    <a:pt x="72186" y="0"/>
                  </a:lnTo>
                  <a:close/>
                </a:path>
                <a:path w="365125" h="375920" extrusionOk="0">
                  <a:moveTo>
                    <a:pt x="101726" y="182117"/>
                  </a:moveTo>
                  <a:lnTo>
                    <a:pt x="84861" y="182117"/>
                  </a:lnTo>
                  <a:lnTo>
                    <a:pt x="84747" y="194360"/>
                  </a:lnTo>
                  <a:lnTo>
                    <a:pt x="101726" y="194360"/>
                  </a:lnTo>
                  <a:lnTo>
                    <a:pt x="101726" y="182117"/>
                  </a:lnTo>
                  <a:close/>
                </a:path>
                <a:path w="365125" h="375920" extrusionOk="0">
                  <a:moveTo>
                    <a:pt x="101726" y="153149"/>
                  </a:moveTo>
                  <a:lnTo>
                    <a:pt x="84861" y="153149"/>
                  </a:lnTo>
                  <a:lnTo>
                    <a:pt x="84861" y="165392"/>
                  </a:lnTo>
                  <a:lnTo>
                    <a:pt x="101726" y="165392"/>
                  </a:lnTo>
                  <a:lnTo>
                    <a:pt x="101726" y="153149"/>
                  </a:lnTo>
                  <a:close/>
                </a:path>
                <a:path w="365125" h="375920" extrusionOk="0">
                  <a:moveTo>
                    <a:pt x="118449" y="16738"/>
                  </a:moveTo>
                  <a:lnTo>
                    <a:pt x="72199" y="16738"/>
                  </a:lnTo>
                  <a:lnTo>
                    <a:pt x="93712" y="21059"/>
                  </a:lnTo>
                  <a:lnTo>
                    <a:pt x="111299" y="32834"/>
                  </a:lnTo>
                  <a:lnTo>
                    <a:pt x="123166" y="50283"/>
                  </a:lnTo>
                  <a:lnTo>
                    <a:pt x="127520" y="71627"/>
                  </a:lnTo>
                  <a:lnTo>
                    <a:pt x="125715" y="85660"/>
                  </a:lnTo>
                  <a:lnTo>
                    <a:pt x="120502" y="98502"/>
                  </a:lnTo>
                  <a:lnTo>
                    <a:pt x="112181" y="109623"/>
                  </a:lnTo>
                  <a:lnTo>
                    <a:pt x="101053" y="118490"/>
                  </a:lnTo>
                  <a:lnTo>
                    <a:pt x="93179" y="123278"/>
                  </a:lnTo>
                  <a:lnTo>
                    <a:pt x="88493" y="128866"/>
                  </a:lnTo>
                  <a:lnTo>
                    <a:pt x="86271" y="136410"/>
                  </a:lnTo>
                  <a:lnTo>
                    <a:pt x="103861" y="136410"/>
                  </a:lnTo>
                  <a:lnTo>
                    <a:pt x="133823" y="109073"/>
                  </a:lnTo>
                  <a:lnTo>
                    <a:pt x="144157" y="77355"/>
                  </a:lnTo>
                  <a:lnTo>
                    <a:pt x="160193" y="69301"/>
                  </a:lnTo>
                  <a:lnTo>
                    <a:pt x="177107" y="63468"/>
                  </a:lnTo>
                  <a:lnTo>
                    <a:pt x="194689" y="59921"/>
                  </a:lnTo>
                  <a:lnTo>
                    <a:pt x="212342" y="58750"/>
                  </a:lnTo>
                  <a:lnTo>
                    <a:pt x="143192" y="58750"/>
                  </a:lnTo>
                  <a:lnTo>
                    <a:pt x="134485" y="35490"/>
                  </a:lnTo>
                  <a:lnTo>
                    <a:pt x="118657" y="16859"/>
                  </a:lnTo>
                  <a:lnTo>
                    <a:pt x="118449" y="16738"/>
                  </a:lnTo>
                  <a:close/>
                </a:path>
                <a:path w="365125" h="375920" extrusionOk="0">
                  <a:moveTo>
                    <a:pt x="212724" y="41986"/>
                  </a:moveTo>
                  <a:lnTo>
                    <a:pt x="194593" y="43058"/>
                  </a:lnTo>
                  <a:lnTo>
                    <a:pt x="176849" y="46243"/>
                  </a:lnTo>
                  <a:lnTo>
                    <a:pt x="159659" y="51490"/>
                  </a:lnTo>
                  <a:lnTo>
                    <a:pt x="143192" y="58750"/>
                  </a:lnTo>
                  <a:lnTo>
                    <a:pt x="212342" y="58750"/>
                  </a:lnTo>
                  <a:lnTo>
                    <a:pt x="212724" y="58724"/>
                  </a:lnTo>
                  <a:lnTo>
                    <a:pt x="278059" y="58724"/>
                  </a:lnTo>
                  <a:lnTo>
                    <a:pt x="247840" y="46831"/>
                  </a:lnTo>
                  <a:lnTo>
                    <a:pt x="212724" y="419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1000715" y="2640005"/>
              <a:ext cx="23122" cy="39697"/>
            </a:xfrm>
            <a:custGeom>
              <a:avLst/>
              <a:gdLst/>
              <a:ahLst/>
              <a:cxnLst/>
              <a:rect l="l" t="t" r="r" b="b"/>
              <a:pathLst>
                <a:path w="33020" h="58420" extrusionOk="0">
                  <a:moveTo>
                    <a:pt x="9359" y="0"/>
                  </a:moveTo>
                  <a:lnTo>
                    <a:pt x="4267" y="1612"/>
                  </a:lnTo>
                  <a:lnTo>
                    <a:pt x="0" y="9829"/>
                  </a:lnTo>
                  <a:lnTo>
                    <a:pt x="1625" y="14871"/>
                  </a:lnTo>
                  <a:lnTo>
                    <a:pt x="10795" y="19570"/>
                  </a:lnTo>
                  <a:lnTo>
                    <a:pt x="13855" y="23075"/>
                  </a:lnTo>
                  <a:lnTo>
                    <a:pt x="17106" y="35013"/>
                  </a:lnTo>
                  <a:lnTo>
                    <a:pt x="14097" y="42926"/>
                  </a:lnTo>
                  <a:lnTo>
                    <a:pt x="10274" y="48882"/>
                  </a:lnTo>
                  <a:lnTo>
                    <a:pt x="11430" y="54051"/>
                  </a:lnTo>
                  <a:lnTo>
                    <a:pt x="16764" y="57429"/>
                  </a:lnTo>
                  <a:lnTo>
                    <a:pt x="18326" y="57848"/>
                  </a:lnTo>
                  <a:lnTo>
                    <a:pt x="22669" y="57848"/>
                  </a:lnTo>
                  <a:lnTo>
                    <a:pt x="32627" y="32508"/>
                  </a:lnTo>
                  <a:lnTo>
                    <a:pt x="31407" y="23329"/>
                  </a:lnTo>
                  <a:lnTo>
                    <a:pt x="28855" y="16817"/>
                  </a:lnTo>
                  <a:lnTo>
                    <a:pt x="24977" y="11063"/>
                  </a:lnTo>
                  <a:lnTo>
                    <a:pt x="19837" y="6140"/>
                  </a:lnTo>
                  <a:lnTo>
                    <a:pt x="13500" y="2120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987830" y="2579128"/>
              <a:ext cx="12006" cy="27616"/>
            </a:xfrm>
            <a:custGeom>
              <a:avLst/>
              <a:gdLst/>
              <a:ahLst/>
              <a:cxnLst/>
              <a:rect l="l" t="t" r="r" b="b"/>
              <a:pathLst>
                <a:path w="17145" h="40639" extrusionOk="0">
                  <a:moveTo>
                    <a:pt x="13093" y="0"/>
                  </a:moveTo>
                  <a:lnTo>
                    <a:pt x="3771" y="0"/>
                  </a:lnTo>
                  <a:lnTo>
                    <a:pt x="0" y="3746"/>
                  </a:lnTo>
                  <a:lnTo>
                    <a:pt x="0" y="36842"/>
                  </a:lnTo>
                  <a:lnTo>
                    <a:pt x="3771" y="40589"/>
                  </a:lnTo>
                  <a:lnTo>
                    <a:pt x="13093" y="40589"/>
                  </a:lnTo>
                  <a:lnTo>
                    <a:pt x="16865" y="36842"/>
                  </a:lnTo>
                  <a:lnTo>
                    <a:pt x="16865" y="3746"/>
                  </a:lnTo>
                  <a:lnTo>
                    <a:pt x="130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905471" y="2658430"/>
              <a:ext cx="28902" cy="11651"/>
            </a:xfrm>
            <a:custGeom>
              <a:avLst/>
              <a:gdLst/>
              <a:ahLst/>
              <a:cxnLst/>
              <a:rect l="l" t="t" r="r" b="b"/>
              <a:pathLst>
                <a:path w="41275" h="17145" extrusionOk="0">
                  <a:moveTo>
                    <a:pt x="37134" y="0"/>
                  </a:moveTo>
                  <a:lnTo>
                    <a:pt x="3771" y="0"/>
                  </a:lnTo>
                  <a:lnTo>
                    <a:pt x="0" y="3746"/>
                  </a:lnTo>
                  <a:lnTo>
                    <a:pt x="0" y="12992"/>
                  </a:lnTo>
                  <a:lnTo>
                    <a:pt x="3771" y="16738"/>
                  </a:lnTo>
                  <a:lnTo>
                    <a:pt x="37134" y="16738"/>
                  </a:lnTo>
                  <a:lnTo>
                    <a:pt x="40906" y="12992"/>
                  </a:lnTo>
                  <a:lnTo>
                    <a:pt x="40906" y="3746"/>
                  </a:lnTo>
                  <a:lnTo>
                    <a:pt x="37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915672" y="2588950"/>
              <a:ext cx="52042" cy="4930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1043748" y="2617980"/>
              <a:ext cx="28458" cy="20281"/>
            </a:xfrm>
            <a:custGeom>
              <a:avLst/>
              <a:gdLst/>
              <a:ahLst/>
              <a:cxnLst/>
              <a:rect l="l" t="t" r="r" b="b"/>
              <a:pathLst>
                <a:path w="40639" h="29845" extrusionOk="0">
                  <a:moveTo>
                    <a:pt x="30264" y="0"/>
                  </a:moveTo>
                  <a:lnTo>
                    <a:pt x="1384" y="16535"/>
                  </a:lnTo>
                  <a:lnTo>
                    <a:pt x="0" y="21653"/>
                  </a:lnTo>
                  <a:lnTo>
                    <a:pt x="3886" y="28346"/>
                  </a:lnTo>
                  <a:lnTo>
                    <a:pt x="6731" y="29845"/>
                  </a:lnTo>
                  <a:lnTo>
                    <a:pt x="11074" y="29845"/>
                  </a:lnTo>
                  <a:lnTo>
                    <a:pt x="12522" y="29489"/>
                  </a:lnTo>
                  <a:lnTo>
                    <a:pt x="38696" y="14490"/>
                  </a:lnTo>
                  <a:lnTo>
                    <a:pt x="40081" y="9372"/>
                  </a:lnTo>
                  <a:lnTo>
                    <a:pt x="35420" y="1371"/>
                  </a:lnTo>
                  <a:lnTo>
                    <a:pt x="30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915662" y="2689170"/>
              <a:ext cx="50840" cy="4931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1019764" y="2588950"/>
              <a:ext cx="22233" cy="26322"/>
            </a:xfrm>
            <a:custGeom>
              <a:avLst/>
              <a:gdLst/>
              <a:ahLst/>
              <a:cxnLst/>
              <a:rect l="l" t="t" r="r" b="b"/>
              <a:pathLst>
                <a:path w="31750" h="38735" extrusionOk="0">
                  <a:moveTo>
                    <a:pt x="21831" y="0"/>
                  </a:moveTo>
                  <a:lnTo>
                    <a:pt x="16675" y="1371"/>
                  </a:lnTo>
                  <a:lnTo>
                    <a:pt x="0" y="30022"/>
                  </a:lnTo>
                  <a:lnTo>
                    <a:pt x="1371" y="35140"/>
                  </a:lnTo>
                  <a:lnTo>
                    <a:pt x="6743" y="38214"/>
                  </a:lnTo>
                  <a:lnTo>
                    <a:pt x="8191" y="38569"/>
                  </a:lnTo>
                  <a:lnTo>
                    <a:pt x="12534" y="38569"/>
                  </a:lnTo>
                  <a:lnTo>
                    <a:pt x="15366" y="37071"/>
                  </a:lnTo>
                  <a:lnTo>
                    <a:pt x="31280" y="9740"/>
                  </a:lnTo>
                  <a:lnTo>
                    <a:pt x="29895" y="4622"/>
                  </a:lnTo>
                  <a:lnTo>
                    <a:pt x="218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50"/>
          <p:cNvGrpSpPr/>
          <p:nvPr/>
        </p:nvGrpSpPr>
        <p:grpSpPr>
          <a:xfrm>
            <a:off x="2114568" y="8177889"/>
            <a:ext cx="1379994" cy="1339198"/>
            <a:chOff x="792367" y="3201175"/>
            <a:chExt cx="517498" cy="502199"/>
          </a:xfrm>
        </p:grpSpPr>
        <p:sp>
          <p:nvSpPr>
            <p:cNvPr id="761" name="Google Shape;761;p50"/>
            <p:cNvSpPr/>
            <p:nvPr/>
          </p:nvSpPr>
          <p:spPr>
            <a:xfrm>
              <a:off x="792367" y="3201175"/>
              <a:ext cx="517498" cy="5021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886885" y="3345950"/>
              <a:ext cx="330373" cy="108307"/>
            </a:xfrm>
            <a:custGeom>
              <a:avLst/>
              <a:gdLst/>
              <a:ahLst/>
              <a:cxnLst/>
              <a:rect l="l" t="t" r="r" b="b"/>
              <a:pathLst>
                <a:path w="471804" h="159385" extrusionOk="0">
                  <a:moveTo>
                    <a:pt x="196697" y="0"/>
                  </a:moveTo>
                  <a:lnTo>
                    <a:pt x="0" y="137032"/>
                  </a:lnTo>
                  <a:lnTo>
                    <a:pt x="50" y="159232"/>
                  </a:lnTo>
                  <a:lnTo>
                    <a:pt x="192531" y="25158"/>
                  </a:lnTo>
                  <a:lnTo>
                    <a:pt x="214525" y="25158"/>
                  </a:lnTo>
                  <a:lnTo>
                    <a:pt x="196697" y="0"/>
                  </a:lnTo>
                  <a:close/>
                </a:path>
                <a:path w="471804" h="159385" extrusionOk="0">
                  <a:moveTo>
                    <a:pt x="214525" y="25158"/>
                  </a:moveTo>
                  <a:lnTo>
                    <a:pt x="192531" y="25158"/>
                  </a:lnTo>
                  <a:lnTo>
                    <a:pt x="279387" y="147027"/>
                  </a:lnTo>
                  <a:lnTo>
                    <a:pt x="314987" y="122656"/>
                  </a:lnTo>
                  <a:lnTo>
                    <a:pt x="283616" y="122656"/>
                  </a:lnTo>
                  <a:lnTo>
                    <a:pt x="214525" y="25158"/>
                  </a:lnTo>
                  <a:close/>
                </a:path>
                <a:path w="471804" h="159385" extrusionOk="0">
                  <a:moveTo>
                    <a:pt x="471703" y="3479"/>
                  </a:moveTo>
                  <a:lnTo>
                    <a:pt x="421728" y="12433"/>
                  </a:lnTo>
                  <a:lnTo>
                    <a:pt x="428967" y="22682"/>
                  </a:lnTo>
                  <a:lnTo>
                    <a:pt x="283616" y="122656"/>
                  </a:lnTo>
                  <a:lnTo>
                    <a:pt x="314987" y="122656"/>
                  </a:lnTo>
                  <a:lnTo>
                    <a:pt x="439432" y="37464"/>
                  </a:lnTo>
                  <a:lnTo>
                    <a:pt x="452543" y="37464"/>
                  </a:lnTo>
                  <a:lnTo>
                    <a:pt x="471703" y="3479"/>
                  </a:lnTo>
                  <a:close/>
                </a:path>
                <a:path w="471804" h="159385" extrusionOk="0">
                  <a:moveTo>
                    <a:pt x="452543" y="37464"/>
                  </a:moveTo>
                  <a:lnTo>
                    <a:pt x="439432" y="37464"/>
                  </a:lnTo>
                  <a:lnTo>
                    <a:pt x="446722" y="47790"/>
                  </a:lnTo>
                  <a:lnTo>
                    <a:pt x="452543" y="374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904956" y="3379573"/>
              <a:ext cx="292320" cy="15305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50"/>
          <p:cNvGrpSpPr/>
          <p:nvPr/>
        </p:nvGrpSpPr>
        <p:grpSpPr>
          <a:xfrm>
            <a:off x="2117020" y="10123255"/>
            <a:ext cx="1379994" cy="1339218"/>
            <a:chOff x="793287" y="3930687"/>
            <a:chExt cx="517498" cy="502207"/>
          </a:xfrm>
        </p:grpSpPr>
        <p:sp>
          <p:nvSpPr>
            <p:cNvPr id="765" name="Google Shape;765;p50"/>
            <p:cNvSpPr/>
            <p:nvPr/>
          </p:nvSpPr>
          <p:spPr>
            <a:xfrm>
              <a:off x="793287" y="3930687"/>
              <a:ext cx="517498" cy="50220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930105" y="4127377"/>
              <a:ext cx="181861" cy="164834"/>
            </a:xfrm>
            <a:custGeom>
              <a:avLst/>
              <a:gdLst/>
              <a:ahLst/>
              <a:cxnLst/>
              <a:rect l="l" t="t" r="r" b="b"/>
              <a:pathLst>
                <a:path w="259715" h="242570" extrusionOk="0">
                  <a:moveTo>
                    <a:pt x="129578" y="0"/>
                  </a:moveTo>
                  <a:lnTo>
                    <a:pt x="79188" y="9535"/>
                  </a:lnTo>
                  <a:lnTo>
                    <a:pt x="37995" y="35523"/>
                  </a:lnTo>
                  <a:lnTo>
                    <a:pt x="10198" y="74039"/>
                  </a:lnTo>
                  <a:lnTo>
                    <a:pt x="0" y="121157"/>
                  </a:lnTo>
                  <a:lnTo>
                    <a:pt x="10198" y="168271"/>
                  </a:lnTo>
                  <a:lnTo>
                    <a:pt x="37995" y="206787"/>
                  </a:lnTo>
                  <a:lnTo>
                    <a:pt x="79188" y="232779"/>
                  </a:lnTo>
                  <a:lnTo>
                    <a:pt x="129578" y="242315"/>
                  </a:lnTo>
                  <a:lnTo>
                    <a:pt x="179967" y="232779"/>
                  </a:lnTo>
                  <a:lnTo>
                    <a:pt x="208268" y="214922"/>
                  </a:lnTo>
                  <a:lnTo>
                    <a:pt x="129578" y="214922"/>
                  </a:lnTo>
                  <a:lnTo>
                    <a:pt x="90579" y="207542"/>
                  </a:lnTo>
                  <a:lnTo>
                    <a:pt x="58696" y="187428"/>
                  </a:lnTo>
                  <a:lnTo>
                    <a:pt x="37180" y="157620"/>
                  </a:lnTo>
                  <a:lnTo>
                    <a:pt x="29286" y="121157"/>
                  </a:lnTo>
                  <a:lnTo>
                    <a:pt x="37180" y="84688"/>
                  </a:lnTo>
                  <a:lnTo>
                    <a:pt x="58696" y="54876"/>
                  </a:lnTo>
                  <a:lnTo>
                    <a:pt x="90579" y="34761"/>
                  </a:lnTo>
                  <a:lnTo>
                    <a:pt x="129578" y="27381"/>
                  </a:lnTo>
                  <a:lnTo>
                    <a:pt x="208254" y="27381"/>
                  </a:lnTo>
                  <a:lnTo>
                    <a:pt x="179967" y="9535"/>
                  </a:lnTo>
                  <a:lnTo>
                    <a:pt x="129578" y="0"/>
                  </a:lnTo>
                  <a:close/>
                </a:path>
                <a:path w="259715" h="242570" extrusionOk="0">
                  <a:moveTo>
                    <a:pt x="208254" y="27381"/>
                  </a:moveTo>
                  <a:lnTo>
                    <a:pt x="129578" y="27381"/>
                  </a:lnTo>
                  <a:lnTo>
                    <a:pt x="168574" y="34761"/>
                  </a:lnTo>
                  <a:lnTo>
                    <a:pt x="200453" y="54876"/>
                  </a:lnTo>
                  <a:lnTo>
                    <a:pt x="221964" y="84688"/>
                  </a:lnTo>
                  <a:lnTo>
                    <a:pt x="229857" y="121157"/>
                  </a:lnTo>
                  <a:lnTo>
                    <a:pt x="221964" y="157620"/>
                  </a:lnTo>
                  <a:lnTo>
                    <a:pt x="200453" y="187428"/>
                  </a:lnTo>
                  <a:lnTo>
                    <a:pt x="168574" y="207542"/>
                  </a:lnTo>
                  <a:lnTo>
                    <a:pt x="129578" y="214922"/>
                  </a:lnTo>
                  <a:lnTo>
                    <a:pt x="208268" y="214922"/>
                  </a:lnTo>
                  <a:lnTo>
                    <a:pt x="221160" y="206787"/>
                  </a:lnTo>
                  <a:lnTo>
                    <a:pt x="248957" y="168271"/>
                  </a:lnTo>
                  <a:lnTo>
                    <a:pt x="259156" y="121157"/>
                  </a:lnTo>
                  <a:lnTo>
                    <a:pt x="248957" y="74039"/>
                  </a:lnTo>
                  <a:lnTo>
                    <a:pt x="221160" y="35523"/>
                  </a:lnTo>
                  <a:lnTo>
                    <a:pt x="208254" y="273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974935" y="4168055"/>
              <a:ext cx="91810" cy="8330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886876" y="4088145"/>
              <a:ext cx="268123" cy="243367"/>
            </a:xfrm>
            <a:custGeom>
              <a:avLst/>
              <a:gdLst/>
              <a:ahLst/>
              <a:cxnLst/>
              <a:rect l="l" t="t" r="r" b="b"/>
              <a:pathLst>
                <a:path w="382904" h="358139" extrusionOk="0">
                  <a:moveTo>
                    <a:pt x="191312" y="0"/>
                  </a:moveTo>
                  <a:lnTo>
                    <a:pt x="140514" y="6401"/>
                  </a:lnTo>
                  <a:lnTo>
                    <a:pt x="94830" y="24459"/>
                  </a:lnTo>
                  <a:lnTo>
                    <a:pt x="56099" y="52455"/>
                  </a:lnTo>
                  <a:lnTo>
                    <a:pt x="26158" y="88672"/>
                  </a:lnTo>
                  <a:lnTo>
                    <a:pt x="6845" y="131390"/>
                  </a:lnTo>
                  <a:lnTo>
                    <a:pt x="0" y="178892"/>
                  </a:lnTo>
                  <a:lnTo>
                    <a:pt x="6845" y="226388"/>
                  </a:lnTo>
                  <a:lnTo>
                    <a:pt x="26158" y="269103"/>
                  </a:lnTo>
                  <a:lnTo>
                    <a:pt x="56099" y="305317"/>
                  </a:lnTo>
                  <a:lnTo>
                    <a:pt x="94830" y="333312"/>
                  </a:lnTo>
                  <a:lnTo>
                    <a:pt x="140514" y="351370"/>
                  </a:lnTo>
                  <a:lnTo>
                    <a:pt x="191312" y="357771"/>
                  </a:lnTo>
                  <a:lnTo>
                    <a:pt x="242110" y="351370"/>
                  </a:lnTo>
                  <a:lnTo>
                    <a:pt x="287791" y="333312"/>
                  </a:lnTo>
                  <a:lnTo>
                    <a:pt x="291852" y="330377"/>
                  </a:lnTo>
                  <a:lnTo>
                    <a:pt x="191312" y="330377"/>
                  </a:lnTo>
                  <a:lnTo>
                    <a:pt x="140153" y="322641"/>
                  </a:lnTo>
                  <a:lnTo>
                    <a:pt x="95682" y="301110"/>
                  </a:lnTo>
                  <a:lnTo>
                    <a:pt x="60588" y="268299"/>
                  </a:lnTo>
                  <a:lnTo>
                    <a:pt x="37559" y="226721"/>
                  </a:lnTo>
                  <a:lnTo>
                    <a:pt x="29286" y="178892"/>
                  </a:lnTo>
                  <a:lnTo>
                    <a:pt x="37559" y="131056"/>
                  </a:lnTo>
                  <a:lnTo>
                    <a:pt x="60588" y="89475"/>
                  </a:lnTo>
                  <a:lnTo>
                    <a:pt x="95682" y="56661"/>
                  </a:lnTo>
                  <a:lnTo>
                    <a:pt x="140153" y="35129"/>
                  </a:lnTo>
                  <a:lnTo>
                    <a:pt x="191312" y="27393"/>
                  </a:lnTo>
                  <a:lnTo>
                    <a:pt x="291851" y="27393"/>
                  </a:lnTo>
                  <a:lnTo>
                    <a:pt x="287791" y="24459"/>
                  </a:lnTo>
                  <a:lnTo>
                    <a:pt x="242110" y="6401"/>
                  </a:lnTo>
                  <a:lnTo>
                    <a:pt x="191312" y="0"/>
                  </a:lnTo>
                  <a:close/>
                </a:path>
                <a:path w="382904" h="358139" extrusionOk="0">
                  <a:moveTo>
                    <a:pt x="291851" y="27393"/>
                  </a:moveTo>
                  <a:lnTo>
                    <a:pt x="191312" y="27393"/>
                  </a:lnTo>
                  <a:lnTo>
                    <a:pt x="242465" y="35129"/>
                  </a:lnTo>
                  <a:lnTo>
                    <a:pt x="286933" y="56661"/>
                  </a:lnTo>
                  <a:lnTo>
                    <a:pt x="322025" y="89475"/>
                  </a:lnTo>
                  <a:lnTo>
                    <a:pt x="345053" y="131056"/>
                  </a:lnTo>
                  <a:lnTo>
                    <a:pt x="353326" y="178892"/>
                  </a:lnTo>
                  <a:lnTo>
                    <a:pt x="345053" y="226721"/>
                  </a:lnTo>
                  <a:lnTo>
                    <a:pt x="322025" y="268299"/>
                  </a:lnTo>
                  <a:lnTo>
                    <a:pt x="286933" y="301110"/>
                  </a:lnTo>
                  <a:lnTo>
                    <a:pt x="242465" y="322641"/>
                  </a:lnTo>
                  <a:lnTo>
                    <a:pt x="191312" y="330377"/>
                  </a:lnTo>
                  <a:lnTo>
                    <a:pt x="291852" y="330377"/>
                  </a:lnTo>
                  <a:lnTo>
                    <a:pt x="326520" y="305317"/>
                  </a:lnTo>
                  <a:lnTo>
                    <a:pt x="356457" y="269103"/>
                  </a:lnTo>
                  <a:lnTo>
                    <a:pt x="375767" y="226388"/>
                  </a:lnTo>
                  <a:lnTo>
                    <a:pt x="382612" y="178892"/>
                  </a:lnTo>
                  <a:lnTo>
                    <a:pt x="375767" y="131390"/>
                  </a:lnTo>
                  <a:lnTo>
                    <a:pt x="356457" y="88672"/>
                  </a:lnTo>
                  <a:lnTo>
                    <a:pt x="326520" y="52455"/>
                  </a:lnTo>
                  <a:lnTo>
                    <a:pt x="291851" y="273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1011778" y="4032323"/>
              <a:ext cx="205409" cy="18560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50"/>
          <p:cNvGrpSpPr/>
          <p:nvPr/>
        </p:nvGrpSpPr>
        <p:grpSpPr>
          <a:xfrm>
            <a:off x="2114568" y="4228363"/>
            <a:ext cx="1379994" cy="1339198"/>
            <a:chOff x="792367" y="1720103"/>
            <a:chExt cx="517498" cy="502199"/>
          </a:xfrm>
        </p:grpSpPr>
        <p:sp>
          <p:nvSpPr>
            <p:cNvPr id="771" name="Google Shape;771;p50"/>
            <p:cNvSpPr/>
            <p:nvPr/>
          </p:nvSpPr>
          <p:spPr>
            <a:xfrm>
              <a:off x="792367" y="1720103"/>
              <a:ext cx="517498" cy="5021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906823" y="1958094"/>
              <a:ext cx="290799" cy="151457"/>
            </a:xfrm>
            <a:custGeom>
              <a:avLst/>
              <a:gdLst/>
              <a:ahLst/>
              <a:cxnLst/>
              <a:rect l="l" t="t" r="r" b="b"/>
              <a:pathLst>
                <a:path w="415290" h="222885" extrusionOk="0">
                  <a:moveTo>
                    <a:pt x="66611" y="60667"/>
                  </a:moveTo>
                  <a:lnTo>
                    <a:pt x="62230" y="60680"/>
                  </a:lnTo>
                  <a:lnTo>
                    <a:pt x="60109" y="61569"/>
                  </a:lnTo>
                  <a:lnTo>
                    <a:pt x="812" y="121831"/>
                  </a:lnTo>
                  <a:lnTo>
                    <a:pt x="0" y="123888"/>
                  </a:lnTo>
                  <a:lnTo>
                    <a:pt x="88" y="128142"/>
                  </a:lnTo>
                  <a:lnTo>
                    <a:pt x="1003" y="130162"/>
                  </a:lnTo>
                  <a:lnTo>
                    <a:pt x="99301" y="221792"/>
                  </a:lnTo>
                  <a:lnTo>
                    <a:pt x="101320" y="222529"/>
                  </a:lnTo>
                  <a:lnTo>
                    <a:pt x="105473" y="222529"/>
                  </a:lnTo>
                  <a:lnTo>
                    <a:pt x="107594" y="221716"/>
                  </a:lnTo>
                  <a:lnTo>
                    <a:pt x="125917" y="203314"/>
                  </a:lnTo>
                  <a:lnTo>
                    <a:pt x="103136" y="203314"/>
                  </a:lnTo>
                  <a:lnTo>
                    <a:pt x="19761" y="125590"/>
                  </a:lnTo>
                  <a:lnTo>
                    <a:pt x="64681" y="79946"/>
                  </a:lnTo>
                  <a:lnTo>
                    <a:pt x="97548" y="79946"/>
                  </a:lnTo>
                  <a:lnTo>
                    <a:pt x="101182" y="75568"/>
                  </a:lnTo>
                  <a:lnTo>
                    <a:pt x="102756" y="73926"/>
                  </a:lnTo>
                  <a:lnTo>
                    <a:pt x="81762" y="73926"/>
                  </a:lnTo>
                  <a:lnTo>
                    <a:pt x="68668" y="61480"/>
                  </a:lnTo>
                  <a:lnTo>
                    <a:pt x="66611" y="60667"/>
                  </a:lnTo>
                  <a:close/>
                </a:path>
                <a:path w="415290" h="222885" extrusionOk="0">
                  <a:moveTo>
                    <a:pt x="97548" y="79946"/>
                  </a:moveTo>
                  <a:lnTo>
                    <a:pt x="64681" y="79946"/>
                  </a:lnTo>
                  <a:lnTo>
                    <a:pt x="147561" y="158686"/>
                  </a:lnTo>
                  <a:lnTo>
                    <a:pt x="103136" y="203314"/>
                  </a:lnTo>
                  <a:lnTo>
                    <a:pt x="125917" y="203314"/>
                  </a:lnTo>
                  <a:lnTo>
                    <a:pt x="166446" y="162610"/>
                  </a:lnTo>
                  <a:lnTo>
                    <a:pt x="167284" y="160515"/>
                  </a:lnTo>
                  <a:lnTo>
                    <a:pt x="167208" y="156273"/>
                  </a:lnTo>
                  <a:lnTo>
                    <a:pt x="166306" y="154241"/>
                  </a:lnTo>
                  <a:lnTo>
                    <a:pt x="159905" y="148158"/>
                  </a:lnTo>
                  <a:lnTo>
                    <a:pt x="177736" y="146176"/>
                  </a:lnTo>
                  <a:lnTo>
                    <a:pt x="184569" y="145783"/>
                  </a:lnTo>
                  <a:lnTo>
                    <a:pt x="289534" y="145783"/>
                  </a:lnTo>
                  <a:lnTo>
                    <a:pt x="301043" y="145144"/>
                  </a:lnTo>
                  <a:lnTo>
                    <a:pt x="311619" y="143233"/>
                  </a:lnTo>
                  <a:lnTo>
                    <a:pt x="321224" y="140061"/>
                  </a:lnTo>
                  <a:lnTo>
                    <a:pt x="329819" y="135635"/>
                  </a:lnTo>
                  <a:lnTo>
                    <a:pt x="332583" y="133756"/>
                  </a:lnTo>
                  <a:lnTo>
                    <a:pt x="144741" y="133756"/>
                  </a:lnTo>
                  <a:lnTo>
                    <a:pt x="93624" y="85191"/>
                  </a:lnTo>
                  <a:lnTo>
                    <a:pt x="96848" y="80790"/>
                  </a:lnTo>
                  <a:lnTo>
                    <a:pt x="97548" y="79946"/>
                  </a:lnTo>
                  <a:close/>
                </a:path>
                <a:path w="415290" h="222885" extrusionOk="0">
                  <a:moveTo>
                    <a:pt x="409904" y="15995"/>
                  </a:moveTo>
                  <a:lnTo>
                    <a:pt x="381160" y="15995"/>
                  </a:lnTo>
                  <a:lnTo>
                    <a:pt x="388035" y="17600"/>
                  </a:lnTo>
                  <a:lnTo>
                    <a:pt x="393839" y="21234"/>
                  </a:lnTo>
                  <a:lnTo>
                    <a:pt x="397268" y="24333"/>
                  </a:lnTo>
                  <a:lnTo>
                    <a:pt x="401878" y="30848"/>
                  </a:lnTo>
                  <a:lnTo>
                    <a:pt x="325958" y="118287"/>
                  </a:lnTo>
                  <a:lnTo>
                    <a:pt x="289534" y="129819"/>
                  </a:lnTo>
                  <a:lnTo>
                    <a:pt x="183946" y="129819"/>
                  </a:lnTo>
                  <a:lnTo>
                    <a:pt x="176479" y="130238"/>
                  </a:lnTo>
                  <a:lnTo>
                    <a:pt x="144741" y="133756"/>
                  </a:lnTo>
                  <a:lnTo>
                    <a:pt x="332583" y="133756"/>
                  </a:lnTo>
                  <a:lnTo>
                    <a:pt x="406666" y="49999"/>
                  </a:lnTo>
                  <a:lnTo>
                    <a:pt x="414675" y="29049"/>
                  </a:lnTo>
                  <a:lnTo>
                    <a:pt x="411994" y="18708"/>
                  </a:lnTo>
                  <a:lnTo>
                    <a:pt x="409904" y="15995"/>
                  </a:lnTo>
                  <a:close/>
                </a:path>
                <a:path w="415290" h="222885" extrusionOk="0">
                  <a:moveTo>
                    <a:pt x="304598" y="47538"/>
                  </a:moveTo>
                  <a:lnTo>
                    <a:pt x="161627" y="47538"/>
                  </a:lnTo>
                  <a:lnTo>
                    <a:pt x="179489" y="50380"/>
                  </a:lnTo>
                  <a:lnTo>
                    <a:pt x="189105" y="52635"/>
                  </a:lnTo>
                  <a:lnTo>
                    <a:pt x="198940" y="54251"/>
                  </a:lnTo>
                  <a:lnTo>
                    <a:pt x="208958" y="55224"/>
                  </a:lnTo>
                  <a:lnTo>
                    <a:pt x="219125" y="55549"/>
                  </a:lnTo>
                  <a:lnTo>
                    <a:pt x="295262" y="55549"/>
                  </a:lnTo>
                  <a:lnTo>
                    <a:pt x="298361" y="65379"/>
                  </a:lnTo>
                  <a:lnTo>
                    <a:pt x="298311" y="75568"/>
                  </a:lnTo>
                  <a:lnTo>
                    <a:pt x="296964" y="79463"/>
                  </a:lnTo>
                  <a:lnTo>
                    <a:pt x="291909" y="85293"/>
                  </a:lnTo>
                  <a:lnTo>
                    <a:pt x="288163" y="86829"/>
                  </a:lnTo>
                  <a:lnTo>
                    <a:pt x="222732" y="86829"/>
                  </a:lnTo>
                  <a:lnTo>
                    <a:pt x="219075" y="90411"/>
                  </a:lnTo>
                  <a:lnTo>
                    <a:pt x="219075" y="99237"/>
                  </a:lnTo>
                  <a:lnTo>
                    <a:pt x="222732" y="102806"/>
                  </a:lnTo>
                  <a:lnTo>
                    <a:pt x="283413" y="102806"/>
                  </a:lnTo>
                  <a:lnTo>
                    <a:pt x="290294" y="102138"/>
                  </a:lnTo>
                  <a:lnTo>
                    <a:pt x="314655" y="72250"/>
                  </a:lnTo>
                  <a:lnTo>
                    <a:pt x="333342" y="54152"/>
                  </a:lnTo>
                  <a:lnTo>
                    <a:pt x="310146" y="54152"/>
                  </a:lnTo>
                  <a:lnTo>
                    <a:pt x="309232" y="52616"/>
                  </a:lnTo>
                  <a:lnTo>
                    <a:pt x="308190" y="51155"/>
                  </a:lnTo>
                  <a:lnTo>
                    <a:pt x="307035" y="49796"/>
                  </a:lnTo>
                  <a:lnTo>
                    <a:pt x="304598" y="47538"/>
                  </a:lnTo>
                  <a:close/>
                </a:path>
                <a:path w="415290" h="222885" extrusionOk="0">
                  <a:moveTo>
                    <a:pt x="162153" y="31600"/>
                  </a:moveTo>
                  <a:lnTo>
                    <a:pt x="121376" y="40044"/>
                  </a:lnTo>
                  <a:lnTo>
                    <a:pt x="90366" y="63441"/>
                  </a:lnTo>
                  <a:lnTo>
                    <a:pt x="81762" y="73926"/>
                  </a:lnTo>
                  <a:lnTo>
                    <a:pt x="102756" y="73926"/>
                  </a:lnTo>
                  <a:lnTo>
                    <a:pt x="106624" y="69893"/>
                  </a:lnTo>
                  <a:lnTo>
                    <a:pt x="113169" y="64134"/>
                  </a:lnTo>
                  <a:lnTo>
                    <a:pt x="128409" y="54426"/>
                  </a:lnTo>
                  <a:lnTo>
                    <a:pt x="144581" y="48890"/>
                  </a:lnTo>
                  <a:lnTo>
                    <a:pt x="161627" y="47538"/>
                  </a:lnTo>
                  <a:lnTo>
                    <a:pt x="304598" y="47538"/>
                  </a:lnTo>
                  <a:lnTo>
                    <a:pt x="302310" y="45418"/>
                  </a:lnTo>
                  <a:lnTo>
                    <a:pt x="296748" y="42213"/>
                  </a:lnTo>
                  <a:lnTo>
                    <a:pt x="290490" y="40243"/>
                  </a:lnTo>
                  <a:lnTo>
                    <a:pt x="283679" y="39573"/>
                  </a:lnTo>
                  <a:lnTo>
                    <a:pt x="219125" y="39573"/>
                  </a:lnTo>
                  <a:lnTo>
                    <a:pt x="210060" y="39283"/>
                  </a:lnTo>
                  <a:lnTo>
                    <a:pt x="201137" y="38419"/>
                  </a:lnTo>
                  <a:lnTo>
                    <a:pt x="192388" y="36985"/>
                  </a:lnTo>
                  <a:lnTo>
                    <a:pt x="183845" y="34988"/>
                  </a:lnTo>
                  <a:lnTo>
                    <a:pt x="162153" y="31600"/>
                  </a:lnTo>
                  <a:close/>
                </a:path>
                <a:path w="415290" h="222885" extrusionOk="0">
                  <a:moveTo>
                    <a:pt x="381736" y="0"/>
                  </a:moveTo>
                  <a:lnTo>
                    <a:pt x="310146" y="54152"/>
                  </a:lnTo>
                  <a:lnTo>
                    <a:pt x="333342" y="54152"/>
                  </a:lnTo>
                  <a:lnTo>
                    <a:pt x="367766" y="20815"/>
                  </a:lnTo>
                  <a:lnTo>
                    <a:pt x="374106" y="16905"/>
                  </a:lnTo>
                  <a:lnTo>
                    <a:pt x="381160" y="15995"/>
                  </a:lnTo>
                  <a:lnTo>
                    <a:pt x="409904" y="15995"/>
                  </a:lnTo>
                  <a:lnTo>
                    <a:pt x="404901" y="9499"/>
                  </a:lnTo>
                  <a:lnTo>
                    <a:pt x="398691" y="3898"/>
                  </a:lnTo>
                  <a:lnTo>
                    <a:pt x="390245" y="431"/>
                  </a:lnTo>
                  <a:lnTo>
                    <a:pt x="381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373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0"/>
            <p:cNvSpPr txBox="1"/>
            <p:nvPr/>
          </p:nvSpPr>
          <p:spPr>
            <a:xfrm>
              <a:off x="998394" y="1791707"/>
              <a:ext cx="107604" cy="210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27000" rIns="0" bIns="0" anchor="t" anchorCtr="0">
              <a:spAutoFit/>
            </a:bodyPr>
            <a:lstStyle/>
            <a:p>
              <a:pPr marL="33866">
                <a:buClr>
                  <a:srgbClr val="000000"/>
                </a:buClr>
                <a:buSzPts val="1300"/>
              </a:pPr>
              <a:r>
                <a:rPr lang="en-GB" sz="3466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$</a:t>
              </a:r>
              <a:endParaRPr sz="3466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50"/>
          <p:cNvSpPr txBox="1"/>
          <p:nvPr/>
        </p:nvSpPr>
        <p:spPr>
          <a:xfrm>
            <a:off x="2114567" y="1327535"/>
            <a:ext cx="9262156" cy="1997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0" anchor="t" anchorCtr="0">
            <a:spAutoFit/>
          </a:bodyPr>
          <a:lstStyle/>
          <a:p>
            <a:pPr marL="33866">
              <a:buClr>
                <a:schemeClr val="dk1"/>
              </a:buClr>
              <a:buSzPts val="1400"/>
            </a:pPr>
            <a:r>
              <a:rPr lang="en-GB" sz="6400" b="1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OUR CORE </a:t>
            </a:r>
            <a:endParaRPr sz="6400" dirty="0"/>
          </a:p>
          <a:p>
            <a:pPr marL="33866">
              <a:buClr>
                <a:schemeClr val="dk1"/>
              </a:buClr>
              <a:buSzPts val="1400"/>
            </a:pPr>
            <a:r>
              <a:rPr lang="en-GB" sz="6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 ADDRESS</a:t>
            </a:r>
            <a:endParaRPr sz="6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5" name="Google Shape;775;p50"/>
          <p:cNvSpPr/>
          <p:nvPr/>
        </p:nvSpPr>
        <p:spPr>
          <a:xfrm>
            <a:off x="18662639" y="2"/>
            <a:ext cx="5723400" cy="3643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3734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0"/>
          <p:cNvSpPr/>
          <p:nvPr/>
        </p:nvSpPr>
        <p:spPr>
          <a:xfrm rot="5400000">
            <a:off x="-6764013" y="6752400"/>
            <a:ext cx="13742400" cy="211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182866" tIns="91400" rIns="182866" bIns="914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3734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7" name="Google Shape;777;p5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444592" y="11523349"/>
            <a:ext cx="3097674" cy="2192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Mojaloop Documentation">
            <a:extLst>
              <a:ext uri="{FF2B5EF4-FFF2-40B4-BE49-F238E27FC236}">
                <a16:creationId xmlns:a16="http://schemas.microsoft.com/office/drawing/2014/main" id="{2E593CB8-A265-8590-B7E8-A8535816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810" y="12548383"/>
            <a:ext cx="2836162" cy="75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jaloop PPT TEMPLATE_ Correct_Branding" id="{FD3CA6C6-4755-0E47-BF4A-B2A1E8543703}" vid="{03DC765A-0E28-E247-9B68-ED83C0DE36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E880100-AD93-4165-9435-CF4F80F1243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D56013-FFA3-4AA5-BFCF-7C4A0141612A}">
  <ds:schemaRefs>
    <ds:schemaRef ds:uri="http://www.w3.org/XML/1998/namespace"/>
    <ds:schemaRef ds:uri="af12d3ca-d309-4d9b-872e-f669d895b06e"/>
    <ds:schemaRef ds:uri="http://purl.org/dc/elements/1.1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354f033-77ec-451f-a4b1-89785309665d"/>
  </ds:schemaRefs>
</ds:datastoreItem>
</file>

<file path=customXml/itemProps3.xml><?xml version="1.0" encoding="utf-8"?>
<ds:datastoreItem xmlns:ds="http://schemas.openxmlformats.org/officeDocument/2006/customXml" ds:itemID="{146C29E0-A100-464D-AC5F-B9C5C15C4EF3}">
  <ds:schemaRefs>
    <ds:schemaRef ds:uri="6354f033-77ec-451f-a4b1-89785309665d"/>
    <ds:schemaRef ds:uri="af12d3ca-d309-4d9b-872e-f669d895b06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3084</TotalTime>
  <Words>1493</Words>
  <Application>Microsoft Macintosh PowerPoint</Application>
  <PresentationFormat>Custom</PresentationFormat>
  <Paragraphs>274</Paragraphs>
  <Slides>47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Arial Black</vt:lpstr>
      <vt:lpstr>Book Antiqua</vt:lpstr>
      <vt:lpstr>Calibri</vt:lpstr>
      <vt:lpstr>Gill Sans MT</vt:lpstr>
      <vt:lpstr>Montserrat</vt:lpstr>
      <vt:lpstr>Montserrat Medium</vt:lpstr>
      <vt:lpstr>Wingdings</vt:lpstr>
      <vt:lpstr>Office Theme</vt:lpstr>
      <vt:lpstr>Mojaloop Accelerator Program – Zambia</vt:lpstr>
      <vt:lpstr>Accelerator Overview</vt:lpstr>
      <vt:lpstr>Impact of the Mojaloop Accelerator </vt:lpstr>
      <vt:lpstr>Partners</vt:lpstr>
      <vt:lpstr>Zambia Accelerator </vt:lpstr>
      <vt:lpstr>Mojaloop Accelerator Program – Zambia</vt:lpstr>
      <vt:lpstr>PowerPoint Presentation</vt:lpstr>
      <vt:lpstr>PowerPoint Presentation</vt:lpstr>
      <vt:lpstr>PowerPoint Presentation</vt:lpstr>
      <vt:lpstr>OUR PRODUCTS</vt:lpstr>
      <vt:lpstr>PowerPoint Presentation</vt:lpstr>
      <vt:lpstr>OUR BOARD MEMBERS</vt:lpstr>
      <vt:lpstr>PowerPoint Presentation</vt:lpstr>
      <vt:lpstr>THE PROJECT TEAM </vt:lpstr>
      <vt:lpstr>PowerPoint Presentation</vt:lpstr>
      <vt:lpstr>PowerPoint Presentation</vt:lpstr>
      <vt:lpstr>PowerPoint Presentation</vt:lpstr>
      <vt:lpstr>PowerPoint Presentation</vt:lpstr>
      <vt:lpstr>Thank You</vt:lpstr>
      <vt:lpstr>Mojaloop Accelerator Program – Zambia</vt:lpstr>
      <vt:lpstr>MOJALOOP ACCELERATOR 2023</vt:lpstr>
      <vt:lpstr>PowerPoint Presentation</vt:lpstr>
      <vt:lpstr>OUR SERVICES</vt:lpstr>
      <vt:lpstr>OUR EXPERIENCE</vt:lpstr>
      <vt:lpstr>PowerPoint Presentation</vt:lpstr>
      <vt:lpstr>MOJALOOP INVOLVEMENT</vt:lpstr>
      <vt:lpstr>Mojaloop Accelerator Program – Zambia</vt:lpstr>
      <vt:lpstr> Making Life Better  Through ICT Innovation</vt:lpstr>
      <vt:lpstr>Investing in sustainable innovative digital business with greatest social impact  </vt:lpstr>
      <vt:lpstr>Digital payment solutions by iMoSyS </vt:lpstr>
      <vt:lpstr>PowerPoint Presentation</vt:lpstr>
      <vt:lpstr>Digital payment solutions by iMoSyS - iTap</vt:lpstr>
      <vt:lpstr>Water utility companies billing system</vt:lpstr>
      <vt:lpstr>Water utility companies billing system</vt:lpstr>
      <vt:lpstr>2023 Most Innovative Tech Solution</vt:lpstr>
      <vt:lpstr>PowerPoint Presentation</vt:lpstr>
      <vt:lpstr>PowerPoint Presentation</vt:lpstr>
      <vt:lpstr>PowerPoint Presentation</vt:lpstr>
      <vt:lpstr>PowerPoint Presentation</vt:lpstr>
      <vt:lpstr>Mojaloop Accelerator Program – Zambia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Mojaloop Accelerator Program – Zambia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Tudor Vedeanu</dc:creator>
  <cp:lastModifiedBy>Simeon Oriko</cp:lastModifiedBy>
  <cp:revision>92</cp:revision>
  <dcterms:created xsi:type="dcterms:W3CDTF">2022-05-25T20:50:48Z</dcterms:created>
  <dcterms:modified xsi:type="dcterms:W3CDTF">2023-10-31T09:24:33Z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